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2" r:id="rId3"/>
    <p:sldId id="405" r:id="rId4"/>
    <p:sldId id="406" r:id="rId5"/>
    <p:sldId id="407" r:id="rId6"/>
    <p:sldId id="408" r:id="rId7"/>
    <p:sldId id="411" r:id="rId8"/>
    <p:sldId id="409" r:id="rId9"/>
    <p:sldId id="410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373" r:id="rId22"/>
    <p:sldId id="375" r:id="rId23"/>
    <p:sldId id="376" r:id="rId24"/>
    <p:sldId id="378" r:id="rId25"/>
    <p:sldId id="380" r:id="rId26"/>
    <p:sldId id="381" r:id="rId27"/>
    <p:sldId id="374" r:id="rId28"/>
    <p:sldId id="382" r:id="rId29"/>
    <p:sldId id="383" r:id="rId30"/>
    <p:sldId id="386" r:id="rId31"/>
    <p:sldId id="387" r:id="rId32"/>
    <p:sldId id="281" r:id="rId33"/>
    <p:sldId id="283" r:id="rId34"/>
    <p:sldId id="284" r:id="rId35"/>
    <p:sldId id="285" r:id="rId36"/>
    <p:sldId id="286" r:id="rId37"/>
    <p:sldId id="287" r:id="rId38"/>
    <p:sldId id="282" r:id="rId39"/>
    <p:sldId id="288" r:id="rId40"/>
    <p:sldId id="289" r:id="rId41"/>
    <p:sldId id="294" r:id="rId42"/>
    <p:sldId id="295" r:id="rId43"/>
    <p:sldId id="296" r:id="rId44"/>
    <p:sldId id="297" r:id="rId45"/>
    <p:sldId id="348" r:id="rId46"/>
    <p:sldId id="349" r:id="rId47"/>
    <p:sldId id="350" r:id="rId48"/>
    <p:sldId id="319" r:id="rId49"/>
    <p:sldId id="347" r:id="rId50"/>
    <p:sldId id="320" r:id="rId51"/>
    <p:sldId id="318" r:id="rId52"/>
    <p:sldId id="332" r:id="rId53"/>
    <p:sldId id="333" r:id="rId54"/>
    <p:sldId id="345" r:id="rId55"/>
    <p:sldId id="34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FF1993-4E85-4987-8F02-9F56FCADCEE3}" type="datetimeFigureOut">
              <a:rPr lang="en-US" smtClean="0"/>
              <a:pPr/>
              <a:t>5/27/13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7AFE4F-CF18-4219-9C9D-CE51117FD9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eternews.com/do-a-backward-roll-step-by-step/" TargetMode="Externa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livestrong.com/article/477402-tumbling-skills-in-gymnastics/" TargetMode="Externa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michigancheerleader.wordpress.com/2011/05/20/running-tumbling-keys-to-a-good-round-off/" TargetMode="Externa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sagym.org/pages/home/gymnastics101/history_artistic.html?prog=pb" TargetMode="External"/><Relationship Id="rId4" Type="http://schemas.openxmlformats.org/officeDocument/2006/relationships/hyperlink" Target="http://www.metacafe.com/watch/1409036/the_first_perfect_ten_in_the_history_of_gymnastics/" TargetMode="External"/><Relationship Id="rId5" Type="http://schemas.openxmlformats.org/officeDocument/2006/relationships/hyperlink" Target="https://www.youtube.com/watch?v=RAXg078999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vestrong.com/article/477402-tumbling-skills-in-gymnastic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LoEHxqX3k3c" TargetMode="Externa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hickoksports.com/history/gymnastics03.shtml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ymnastics.about.com/od/famousgymnasts/p/nadiacomaneci.ht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6" Type="http://schemas.openxmlformats.org/officeDocument/2006/relationships/image" Target="../media/image61.png"/><Relationship Id="rId7" Type="http://schemas.openxmlformats.org/officeDocument/2006/relationships/image" Target="../media/image62.jpeg"/><Relationship Id="rId8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jpeg"/><Relationship Id="rId7" Type="http://schemas.openxmlformats.org/officeDocument/2006/relationships/image" Target="../media/image69.jpeg"/><Relationship Id="rId8" Type="http://schemas.openxmlformats.org/officeDocument/2006/relationships/image" Target="../media/image70.png"/><Relationship Id="rId9" Type="http://schemas.openxmlformats.org/officeDocument/2006/relationships/image" Target="../media/image7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png"/><Relationship Id="rId7" Type="http://schemas.openxmlformats.org/officeDocument/2006/relationships/image" Target="../media/image77.jpeg"/><Relationship Id="rId8" Type="http://schemas.openxmlformats.org/officeDocument/2006/relationships/image" Target="../media/image7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86.png"/><Relationship Id="rId6" Type="http://schemas.openxmlformats.org/officeDocument/2006/relationships/image" Target="../media/image87.jpe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image" Target="../media/image91.png"/><Relationship Id="rId5" Type="http://schemas.openxmlformats.org/officeDocument/2006/relationships/image" Target="../media/image92.jpeg"/><Relationship Id="rId6" Type="http://schemas.openxmlformats.org/officeDocument/2006/relationships/image" Target="../media/image93.png"/><Relationship Id="rId7" Type="http://schemas.openxmlformats.org/officeDocument/2006/relationships/image" Target="../media/image9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7.jpe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image" Target="../media/image103.jpeg"/><Relationship Id="rId5" Type="http://schemas.openxmlformats.org/officeDocument/2006/relationships/image" Target="../media/image104.png"/><Relationship Id="rId6" Type="http://schemas.openxmlformats.org/officeDocument/2006/relationships/image" Target="../media/image105.jpeg"/><Relationship Id="rId7" Type="http://schemas.openxmlformats.org/officeDocument/2006/relationships/image" Target="../media/image10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jpeg"/><Relationship Id="rId7" Type="http://schemas.openxmlformats.org/officeDocument/2006/relationships/image" Target="../media/image116.jpeg"/><Relationship Id="rId8" Type="http://schemas.openxmlformats.org/officeDocument/2006/relationships/image" Target="../media/image11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4" Type="http://schemas.openxmlformats.org/officeDocument/2006/relationships/image" Target="../media/image120.jpeg"/><Relationship Id="rId5" Type="http://schemas.openxmlformats.org/officeDocument/2006/relationships/image" Target="../media/image12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4" Type="http://schemas.openxmlformats.org/officeDocument/2006/relationships/image" Target="../media/image124.jpeg"/><Relationship Id="rId5" Type="http://schemas.openxmlformats.org/officeDocument/2006/relationships/image" Target="../media/image125.jpeg"/><Relationship Id="rId6" Type="http://schemas.openxmlformats.org/officeDocument/2006/relationships/image" Target="../media/image12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4" Type="http://schemas.openxmlformats.org/officeDocument/2006/relationships/image" Target="../media/image129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4" Type="http://schemas.openxmlformats.org/officeDocument/2006/relationships/image" Target="../media/image132.jpeg"/><Relationship Id="rId5" Type="http://schemas.openxmlformats.org/officeDocument/2006/relationships/image" Target="../media/image13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4" Type="http://schemas.openxmlformats.org/officeDocument/2006/relationships/image" Target="../media/image136.jpeg"/><Relationship Id="rId5" Type="http://schemas.openxmlformats.org/officeDocument/2006/relationships/image" Target="../media/image13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4" Type="http://schemas.openxmlformats.org/officeDocument/2006/relationships/image" Target="../media/image140.wmf"/><Relationship Id="rId5" Type="http://schemas.openxmlformats.org/officeDocument/2006/relationships/image" Target="../media/image14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4" Type="http://schemas.openxmlformats.org/officeDocument/2006/relationships/image" Target="../media/image144.jpeg"/><Relationship Id="rId5" Type="http://schemas.openxmlformats.org/officeDocument/2006/relationships/image" Target="../media/image145.gif"/><Relationship Id="rId6" Type="http://schemas.openxmlformats.org/officeDocument/2006/relationships/image" Target="../media/image14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4" Type="http://schemas.openxmlformats.org/officeDocument/2006/relationships/image" Target="../media/image149.jpeg"/><Relationship Id="rId5" Type="http://schemas.openxmlformats.org/officeDocument/2006/relationships/image" Target="../media/image15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4" Type="http://schemas.openxmlformats.org/officeDocument/2006/relationships/image" Target="../media/image15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4" Type="http://schemas.openxmlformats.org/officeDocument/2006/relationships/image" Target="../media/image15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4" Type="http://schemas.openxmlformats.org/officeDocument/2006/relationships/image" Target="../media/image159.jpeg"/><Relationship Id="rId5" Type="http://schemas.openxmlformats.org/officeDocument/2006/relationships/image" Target="../media/image16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HSCII Motor Skills Study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505200"/>
            <a:ext cx="6400800" cy="1752600"/>
          </a:xfrm>
        </p:spPr>
        <p:txBody>
          <a:bodyPr/>
          <a:lstStyle/>
          <a:p>
            <a:r>
              <a:rPr lang="en-US" dirty="0" smtClean="0"/>
              <a:t>Created </a:t>
            </a:r>
          </a:p>
          <a:p>
            <a:r>
              <a:rPr lang="en-US" dirty="0" smtClean="0"/>
              <a:t>By </a:t>
            </a:r>
          </a:p>
          <a:p>
            <a:r>
              <a:rPr lang="en-US" dirty="0" smtClean="0"/>
              <a:t>Dr. Butler for HTH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3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Shoulder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a squat position, </a:t>
            </a:r>
            <a:r>
              <a:rPr lang="en-US" dirty="0"/>
              <a:t>r</a:t>
            </a:r>
            <a:r>
              <a:rPr lang="en-US" dirty="0" smtClean="0"/>
              <a:t>oll backward over one shoulder.</a:t>
            </a:r>
          </a:p>
          <a:p>
            <a:r>
              <a:rPr lang="en-US" dirty="0" smtClean="0"/>
              <a:t>Keep knees close to your chest.</a:t>
            </a:r>
          </a:p>
          <a:p>
            <a:r>
              <a:rPr lang="en-US" dirty="0" smtClean="0"/>
              <a:t>Continue moving legs over your body until toes touch the floor.</a:t>
            </a:r>
          </a:p>
          <a:p>
            <a:r>
              <a:rPr lang="en-US" dirty="0" smtClean="0"/>
              <a:t>Turn your head and look toward your knees.</a:t>
            </a:r>
          </a:p>
          <a:p>
            <a:r>
              <a:rPr lang="en-US" dirty="0" smtClean="0"/>
              <a:t>Bring your arms off the floor to complete the roll.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3074" name="Picture 2" descr="https://encrypted-tbn0.google.com/images?q=tbn:ANd9GcQ7HTM5M2NlivGux0lxNg7MaIJvbI59utVYctt0ldyCVm91kuaP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895600" cy="27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4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 a squat position with your back toward the mat.</a:t>
            </a:r>
          </a:p>
          <a:p>
            <a:r>
              <a:rPr lang="en-US" dirty="0" smtClean="0"/>
              <a:t>Roll over rounded back.</a:t>
            </a:r>
          </a:p>
          <a:p>
            <a:r>
              <a:rPr lang="en-US" dirty="0" smtClean="0"/>
              <a:t>Keep your knees close to your chest.</a:t>
            </a:r>
          </a:p>
          <a:p>
            <a:r>
              <a:rPr lang="en-US" dirty="0" smtClean="0"/>
              <a:t>Reach over your shoulders with your hands in a palms up position.</a:t>
            </a:r>
          </a:p>
          <a:p>
            <a:r>
              <a:rPr lang="en-US" dirty="0" smtClean="0"/>
              <a:t>Push your hands against the mat to take the weight off your neck.</a:t>
            </a:r>
          </a:p>
          <a:p>
            <a:r>
              <a:rPr lang="en-US" dirty="0" smtClean="0"/>
              <a:t>Bring your body to a squat position.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098" name="Picture 2" descr="https://encrypted-tbn2.google.com/images?q=tbn:ANd9GcQyAO59AzPeRo5iPt5GJ4Vna7grhFbYcAqMrG_gSY-GFaIohN8vzGpJpY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048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Switcheroo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Perform a front lunge with your arms over your head.</a:t>
            </a:r>
          </a:p>
          <a:p>
            <a:r>
              <a:rPr lang="en-US" dirty="0" smtClean="0"/>
              <a:t>Bend forward at your hips.</a:t>
            </a:r>
          </a:p>
          <a:p>
            <a:r>
              <a:rPr lang="en-US" dirty="0" smtClean="0"/>
              <a:t>Place your hands on the mat.</a:t>
            </a:r>
          </a:p>
          <a:p>
            <a:r>
              <a:rPr lang="en-US" dirty="0" smtClean="0"/>
              <a:t>Kick your back leg up followed by your front leg.</a:t>
            </a:r>
          </a:p>
          <a:p>
            <a:r>
              <a:rPr lang="en-US" dirty="0" smtClean="0"/>
              <a:t>Scissor your legs in the air.</a:t>
            </a:r>
          </a:p>
          <a:p>
            <a:r>
              <a:rPr lang="en-US" dirty="0" smtClean="0"/>
              <a:t>Land with your rear leg in the front.</a:t>
            </a:r>
          </a:p>
          <a:p>
            <a:r>
              <a:rPr lang="en-US" dirty="0" smtClean="0"/>
              <a:t>Land with your front leg in the rear.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286000" cy="329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25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Teeter Totter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Perform a front lunge with arms overhead.</a:t>
            </a:r>
          </a:p>
          <a:p>
            <a:r>
              <a:rPr lang="en-US" dirty="0" smtClean="0"/>
              <a:t>Bend forward at your hips.</a:t>
            </a:r>
          </a:p>
          <a:p>
            <a:r>
              <a:rPr lang="en-US" dirty="0" smtClean="0"/>
              <a:t>Place your hands on the mat.</a:t>
            </a:r>
          </a:p>
          <a:p>
            <a:r>
              <a:rPr lang="en-US" dirty="0" smtClean="0"/>
              <a:t>Kick up your back leg up followed by your front leg.</a:t>
            </a:r>
          </a:p>
          <a:p>
            <a:r>
              <a:rPr lang="en-US" dirty="0" smtClean="0"/>
              <a:t>Hold your feet together for a moment in the handstand position.</a:t>
            </a:r>
          </a:p>
          <a:p>
            <a:r>
              <a:rPr lang="en-US" dirty="0" smtClean="0"/>
              <a:t>Scissor your legs in the air.</a:t>
            </a:r>
          </a:p>
          <a:p>
            <a:r>
              <a:rPr lang="en-US" dirty="0" smtClean="0"/>
              <a:t>Land with your rear leg in the front.</a:t>
            </a:r>
          </a:p>
          <a:p>
            <a:r>
              <a:rPr lang="en-US" dirty="0" smtClean="0"/>
              <a:t>Land with your front leg in the rear.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62316"/>
            <a:ext cx="2819400" cy="35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9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Handstand:  Balance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40386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legs apart and hands over head.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Bend forward at your hips.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both hands on the mat.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Kick legs 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Hold legs together in a straight line.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468623" cy="400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76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Squat down.</a:t>
            </a:r>
          </a:p>
          <a:p>
            <a:r>
              <a:rPr lang="en-US" dirty="0" smtClean="0"/>
              <a:t>Place your hands and head on the mat in a triangular position.</a:t>
            </a:r>
          </a:p>
          <a:p>
            <a:r>
              <a:rPr lang="en-US" dirty="0" smtClean="0"/>
              <a:t>Place your knees on your elbows.</a:t>
            </a:r>
          </a:p>
          <a:p>
            <a:r>
              <a:rPr lang="en-US" dirty="0" smtClean="0"/>
              <a:t>Maintain a balanced position.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CEAAkGBhQSERQUEhQVFBUUFRQUFBQUFBQUFBUUFBQXFBcUFBUXHCYeFxkkGRQUHy8gJCcpLCwsFR4xNTAqNSYrLCkBCQoKDgwOGg8PGi0kHxwqLCwpLCwpLCwsLCwpLCwpLCksKSwsLCwpKSwsKSwpLCkpLCwsLCwsLCwsKSwsLCwsKf/AABEIAQQAwgMBIgACEQEDEQH/xAAcAAABBQEBAQAAAAAAAAAAAAAAAQMEBQYCBwj/xABBEAABAgMFBAYGCAcAAwEAAAABAAIDBBEFEiExQQZRYXETIoGRodEyUpKxwfAHFSNCU2Ki4RQWcoKy0vEzQ8Jj/8QAGgEAAgMBAQAAAAAAAAAAAAAAAAMBBAUCBv/EACkRAAICAQQCAgIBBQEAAAAAAAABAgMREiExUQRBExRhcTIjM0KBkSL/2gAMAwEAAhEDEQA/ALFCELzxYBKkShAChKkSqSAXS5C6QAqUJEoQAoQkQgBUIQUAIhKkQAIQhBIIQkQAqEIQAJQkSoAEIQgCOhCVQQIlCEqAAJUIUgKFzEiBoJcQAMSSaADeSodrWxDl2X4h/paPScdwHxXnFt7SxJk9Y3WA9VgyHE+seKfTRKz9HMpYNPa+3rWktlxeP4jq3f7W5nmVnJjaWYeetFfyabo7m0VKXpL61IUQhwhLk2XMK3IwyixPbd5qR/NswMoru26feFnxEQ56Y4RfKRzuW0bauZdnGf2G77qKJ9YvJqXuPNxKrLycZEQopcIkupW1ojT1XuHJxWmsvbF4oIvXG8YOHwKwzIilQYyiVcJ7SRGWuD1qUnmRW3mOBGu8cCNE+vMZC0XQ3BzHEH5wI1C3Ni262OKHqvGY0PEeSzb/ABXX/wCo7odCxPZlqkSpFSGioQhAAhCFICoQhAEdKkCVQQCVIlQAqg2zbDJaGYkQ8GtGbnaNHnopq8z+kCfL5q5XCE0NA/M4XnHniB/anUV/JPDIk8IqrUtZ8xEL4hqTkNGjRreCh3k2ClqtpJJYQg7qhchbHYnYcTVYsw/o4IyoQHxTWnVrk0EZ93AclFZYRi5PCMa4q5g7JTZl+nEB5hAXrwpW7T0rtb12mNaUXpkr9HcjBiCIL0bE3WRCx8MYatu9anFT7Mqx95rwA2I6m4UJaW03UrgkTvw9i1Dx8p6meDk4Ihr16BsnZjo8QuY5we8lrA5zYbAfusDCDStczrTRPxvohko7C6VjRYRJN2+WxWVqcCKB1NM+9dRuhLg5l484rLPIWFPw3r0PaD6HTDYXS0W+5jL7ocSgLwAamG4ADQ9Ugc15u0pqknwIlFx5J0KIrGUjkEEEtcDUEZgqnhuUuBETEJaPS7DtXpmdYUe2gcBka5ObwNDyIKsli9mp27Ebx6vf+9FtFjeVSqp7cMs1T1IEqRKqg0EIQpAEIQggYQEIUAKlSJUAI5wAqchieQXilpThixokQ/fe53YTgO6i9c2imejlY7t0N/eRdHiV4uFo+FHli5joKULgFKCtAWOheibLzbYkvCaHYw6NcNxFaV4Y1XnIK0GxzHmK8t9BrKvrxIDQONfCqR5ENUP0P8eemf7N9DaQag5HQ96ajMcxsU19Jzn4cUxCjJ2fiYcwss1/ZxZl660a3c/zU81Z7PR4kOEIZwcCDU7wcfniqqz51uBBqASAf6XFvwWihgOofcu4o5nLYtHxAYkOM5/o3w6pwLatcSeAoe9eATF2+66atvOunKramhpyovWdvIcSHZr3MrS+2G8gZQ35mugJAb/evH2laNKeMv2ZV8svHQ+wqRDeorSnmFWUVi8kIvyPeF6HZswXwmOOZFDzBIJ7xVeVy8xcIP3dfy115L02wYlYDOFR4lVPOSdafTJp2kWCEJVjloEISKQFQhCAI6VCFACpUiEAZv6QZi7JOA++9jeyt4/4ry1eifSbMUgwmetEJ9ltP/pedLW8RYrEz5OkoK4qlVs4HAV6Ps3ZBgypBFHxAHv4eq3sHiSs7sNs4Y8URHj7KGamuT3jEN4gZnu1W9tCLU0Cp+RZ/ii349e+orZbOvgudoXP6I9C0ueRRoGlcK9ilS0vjwUlsIl2AoN9afBVaoapF66emJidlnxGVgxWOaQS5riDQ41La78arf2LO0o09igz8maV+JK4khU8Uy5aZZQuiSlDS/R6NCspseWiwXYsjMdDcd18GjhxBoexfNc/IvgRYkKIKPhvcxw4tNO5fSOzdoj0ThhiOSwv037G+jPwW1BoyYoMtIcQ/wCBPBqu1SyihbHDPJAU41yaau2lOQgspMA4EVBz5Feg7HsLZYNONx7mg724FvgR3LzaWjXSK5V7vn5zXpmy8QGBh6x8QFW8zer/AGFe0y4SpAhYxaFSIKEAFUIQpAZQhCggVCEIA83+kqbJmGQ9GQ6/3PJqe5rVj6q925nL87F/Jdhj+wY+JKoVt0LFaQl8iq22asB03GDBg0daI/1W8OJyH7KtlZZ0RwawXnONABqSvXtnbIbKQAwYuPWiO9Z3kMgi2zQvyMqr1smNgtgwxDhi61ooAN3xPFQi2pqpcR9UxmVlt5ZqwjpRIgS15tKZ79ynwLLoMA3vp7im5dngpbIfGi0qo6YozrZapMiTVnGmP+bv9lnY8Hon4ZE7yfetXEYKekT2LP2uxc2LKwFbxJMurFtOtN+S3tnxmR4ToUUB7HtLXNdiCCKEELx2VjlpqFs9m7ZxAqqtNml4Zbvqyso8w+kbYZ1mzNG1dAiVdBeccBnDcfWbXtFDvWQJpy14cV9TbQ2JCtGUfAiYXhVj8zDiD0Xj3EagkL5otqxosrGfBituvYaObo4aOadQRQg8VqJ5MtrA1AN7A9vI5EcFuvo/mDdiwzm0td7Qp40B7SvPIbrpBGWldN7XcP8Aq22xc4OmbTKI10Nw1vN67a8cHjtSvIjqqZzHaSN0lSJVhloEJEIAVIiqEAMpUiFBAqHOAFTgBiTwGaFEtcVl4wrT7KJju6hxXSWXgDxu0prpY0SJ673OHIuJHhROWRY0WZiXITbx1OTWje46BMykq6K9sNgqXkNHM/DXsXsNiWbDlYIhw+b3avdq4/AaBbVlirWEc11ubK3Z7ZJkp1ib8UihdSjWj1WDPtOfBXD3VQ+IuWrOnJyeWaNcFFbDUQ0TsBuqSIKrutGk0rhlv0ooissZJ4iSZWOKY6qUIo0aTzTVnxGU9Fw/UFatit0a4/2rTMpla97zoGhVdoQsDqTqtBHmHnBjCONB8VTTUoSavcTwqPguWjpMoGDwU6RmSxwUaJDuxHD5xXeqzJrEmasXqij0qwLVqAk2y2Fl7ThjpKsitFGRmjrN4OGT210PYQsrYc9dIW+smcDhQ6q/RZlYM++vDPnHaTY2YkIvRzDQWurcitPUiAaiuRGoOIqn9lIRbMwqOwvD+4UIBHEVIP7L3raawYc9LxJaNhexhv1hxB6Lx8d4JC+f7KhPl5kwnij4UW65urXtdQ03g0PNWv5RaKc1p3PUkJEVXnywKhIhQAIQkQA2hIhSQKqfbCKWyUcjVgHY5wafAlXCyv0kTRbJho/9kRrTyAL/AHtCZUszS/JD4M/sDJi++KdOo3t9I/DvW8EXBZ7ZmS6OA0a0qeZxVu1ys2y1SbL9UNMUiRDNU9VNQgu3JI4AU/Ah3sFHqrKzWKz48Myz0V/Inpjjsmy0pxKlsgkapyGMF3VaGDOyMPhnf4KHGgKwcVGiIAylvS92I12jhTtb/wBCjPyqr63pW/BJGbOv2DPw9yopd1Qs/wAmGJ57NLxZ6oY6H5OLQrY2LP5YrDAFrlfWTMYhJrlhjbY5R6BGiXgHarx36Y7LMGagTsPARaMiU/Eh5H+5g/QvVJKPVqzH0oSV+zYv/wCb4MVvCkRrD+l7lpRZmzjsRIUQOaHDJwBHIioXSYkIVyFDafusY3uaB8E8sOXJKFRVIkqoAWqVcpUEjSVZEbdN3N/X5Jf56bub+tWfrWC9aNas1tvJ9K2Xh74t48msNfeo/wDPTfy9z13B2nbHcGdWuJFL1cBxXUaLIPV0dQalJImQnUFE4zNMllCn4DVyzViiU1y7vJpqjT08GNrniMtOPYpSzsQ9tyazrGiu5NlAqey3gjEV4ghWzp6GzCpr6tKnwy7VpVxUImZZJ2S2LJrkpeqKZt0gVAA/qNfAeazsXbeMHHCGQMsHeah3ROl482btz0y5yztm7XiKOsy6fym8O7Aq2hzYeKtII+cxopU0+DmVUo8olw2jzWUmZUwIpYcs2ne05eXYtNCiIteUhxIRMQ3S3FjtQ7dxBwFF1bX8kPyjmmz4p78MzrwCE9JRrpUCDHoS12BGYUuCVlcGvyjYWZNYKympZkeE6FEFWRGljhwIWas+JRaOVdhXtVyuWUULI4ZlDDu9Xdh3YIWYi7cMqcW5n1/Jc/zwz8v6/JVH41meCvqRqUiy388s/L+vySfzyz8v6/JR9azoNaNVVCyv88s/L+vyQo+tZ0GpGY+sG/hN9pn+qX6wb+E3vb5LYs2XhEf+Nm/JcP2ag1p0Teyqu/YXRPwPsyP1k38JvtN/1T0tarWuB6NoxzDm1APYtMdmoIwMIV3Y+akwtkYGJMNuWVHZ96H5EWsYJVLTzkgw5m9xU2XNFEjWK+80S7Q0NFHVJoTw3KdBsWY1LB2OPkq2M8GoprG4sSJuVVNEiK0HIginIgrTQLIu4vNTyoO5V9qyoL2ndVd4whTlqeERRGdBZQVoSGtO4EV7xSi6hRaKVMlpgvB+6Ybh7V0/5Knmp1rQupNvBNcUsnVo2hUUCoIlU5Hna6qPHJouMFhDsnNFrlfSs7kQSDvBxWVLlOk5pDWNyGk9mb+y7UvG640dSoIwDhryPBRrVtO+fyNPtHV3dWn7qklIlbxP3W4c3dX4lcx43VITnc9OkpfAtWUcxY7nfaa1x5VwU2SnKqFdDm3V1KWNEr1H9jhe8c0mSTH1tpYZqpeZ6qn2lb4gSsR7s7pa0Vpee4UA957FAsixI2F50M9jh5p63LDxAjND2fcqOqDqOa7g3DcVa01hHmxtNn4DPah/6rk2kz8BvtQ/9VtomzUChPQt7se5RG2FB/BZyp+67+yuin8Dfsyf1kz8BvtQ/wDVJ9Ys/BZ7TP8AVa9lgwK/+FvKiV2z8EY9C2h4DzU/ZXQfXfZjvrBn4LfaZ/qhbD6igfhM7v3SKPsroPrvsvyy7njw1TboLgC45nIH53Ka2CSa4811GxFMlRyPyVjGk47vnJdxGE7ydOalQ2AfGi6DxXLAUJ56LqO7OiVZ9ngDipj5agSyEVrhnjuTs8+jCVeilgiWxQT8xdBqaAYrMuMWM77NpI9Y4N7ytKxl4knEacd5UkQiq1lm+ESpaTFWjs/M06rg8YEtabpw5596yE3BcHEPBDhmHAgjsK9kdDooNoWPCji7EaHYYHJzeTswuY2tcnSmeXScK8rYStRkmJaAA4htSATQnCorhXjRW0GESE17suQexTR5HBMQ5aiuIsI7u7yU+xrCbFrfrTWmefgoTxyRY8IpYURwBAxvUFNcDUUTr77fTa4VyvAivKq3krZsOEOo0Npr948ycU/Gl2vFHNDgcw4V96U7E/RX+THB59Aj4q6s6bxCsomysAmovM/pd8HVVLNyZgvunLNrsqjzXSkmCkmb+yI1QFeugNisLHa66g6ELB7MWlSoPYtXL2qA8A5KxCSxuKlF5KSbkjCe5pHW4YA8eSjvlAamoryxWyteC2JDvgdZvfdriPis1Hhbhgq1sNDOIsrP4c6pxsm5zcPJdCKaeeqlwonaEpM7bZC/gXb/AJ7kK2vt3jwQpOdTGocSuAzyzp4FMY66Ltj6Ze5cnFcgc0UKHGq6IOPuwU4jeqeVd13f1H/IruvkbBbmgs0KfONvQ3DgoMkVOjnqO5K5H+IuzkqYWBw+Qpd3AlRQ5d9IVQRDOHuJTM7Guw3uOTWu92A71IdD4ql2qtECCYbXAlz2ggEVAHWxGmQUxWWdLcyUEhoVlKTbKY+9QY0LqGgqRTIJuE5hADoUau9rK+4q2W1tsXsvccaj/q1EnAAALd2axbYzWtaWQ4oxAN6G4DPfotnZ8TqU7RyOibFZTRXuzySCzA1Ne6nYmwP+ZrsAJaLPwKGosHhz0TU3KQ4rLrsa7sweG4qU4rkjxRwSUkhZ3RPcyt6mINKGh38VcQm1VeHfbP7B4BW0qVYjuMbLeVi1aWnUU8FVRIugU+CaYqscApv4Qn2MPhAogwqDHBSoLATWgPcn3Fp5quoktkPohuPh5oUnoh80Qp0nOSveandwXUFvz5rhOufdGHb86Lg7G3HHClVSyzvtnj87j4q6FCd+HFUcQ3Zp/Gh72hdw5GQe5o5M4qbMP6pUCQKkzj6NVxbRYufJEMQjcarum75qkBGVfngleQKDTHniqJBxFOnArzKfmr01GOnSEjkCQfcvRpwVaTu1NfevMZuXLJqJDJxPXbngHm9THmE+nlnUXg0UuWuZ2UTNly7XRC1xbSh1oQ7QY9mOSonWkYZulp7MK8k9KSznRW1aaE94T9JY+RPZGoaSzqkimoDg6n5SRUV5FaGQjAtwzAXnE1aBa/r323jQUoB4nxWy2dDgy+QSwgkEi6T2Y+SZBPOfQqyUWsey3kYhc0ZtpewOJArhjuoQacVMbTs8e5VGz4JZfLsXYkjeKN14AK2gtxpu1w1VGz+bFN54FiChwOCAF09gHuFfnFI1cYApa0jxOY/xCuJF2PNU03hMO4tafCnwVlJOT4DXui2LqAqE5uX/AFSo7sMNaKPd3mqm70hJ3AhcjrTVOOgJpgXTX7/eUtEHNzgfHyQnb/Lx8kijAGENoRB9896R1pxDm93eozk2St744dL/AIZeuXZKdaMT13d5XMCYJiguJJIzOOSiFy7k3faN5pHkQjoeEWfGm/kW5upA4KFtVNFkNt0kEuGINDgD+ylyBwVPtu+jYX9TvcFXp3ayWb3iLwUn1nE/Ed7RQbTifiP9oqqdMLgzSu4h0Z2Zdlq604lMXu9orHWhPOM05ziXZNJ1oAArZ07xWdtOJ9reBzxS5qPpDK209zSS1oxhS70ZGjnNJI7ir2VtE0BdQu3gUWNkbVVpDtEHRU5JmrXJPcuI09Fc/BsNzdzhl2hXpthwggPIvO6oDcGtGVcc8FkpW2gDknGT7olTkK0G9MryJvawW8tFewXQ5wAJpQkDOoKdbPP9d3tFQnTPzqlbEV+MFjdGXKTyTxaET13+0fNdCdf67vaKhBydDl3oj0c6n2SIEYmMCSThqa6laGUzWZgO+0HJaWVOSybl/UZsU/2kdW5MFrGAEgk6GmAVKJh/rO7yrC339Zg3Nr3n9lWBaVMFoWUZl03reCQybd6zu8rsTLvWd3lRhVdiKfkJ2iPQnU+yR/En1j4oTF/ghGiPRGp9lASuHFdOCbcEpnZySll30e3mm3uCkCTIo6oI3g66JFslpaZYpi9SaNtZ7uqFUbeN+yhnc8jvbX4Kzsp1Q3lVMbYSXSQK1pcN/KteqRTxVarYuX7pnnTgmXwip3RJTLK5pM/JTRoBVXNwitX/AAi5dZoKNDJ1GIvEJ6HOuGq1jrBYdFy3ZaHu8VPxNh8iRQS9omtVo7PmC4ejTsonoFgQ2ZNHNT4cuBou41Y5OJWZOYQUlrUjWpxoTsCsg1OAruHKOOTXHCuWnDemb9NDyouconSx+D6XKnvK0cmclnZX0jUUwGBp8Fey2BYN5WPY1KxtG1WnGtJjVtOrGPAAeFfioQCvLVsYdaK6I1uIDWkZmmVd+BVIFr1taVgx7E9TydALqi5ATlEwWJTihdXUIIM45qIMzcJqxrwRk4e7cgzLPXb7QXJjs9dvtBIlHKwPi2nk5jWyAcZZhGtCPjRPMmYfR1hgAVrdApTeCEyXQz99veFGiycImoiBp3tdSvMZFVp+Pngswvae6NXITpbdNDS7gruQtNr63iB2rzxjKCn8QaZYFoNOdE7Al4Y/9hPOIfciNDXLO53p8I2lrWtLwaUY2I843WtaTzJ07SquY2kD4b2mC2rhQE0N3iKDNVTYkMZOb3gI/iWesE+NUFyyvK2T2SGRCquhBTojM9YJDMN3+9OTiIaYjWLq6kEyzePFBmGesF1qXZGlnQau+jXAjt3hL/FM3+B8ka12Gli9EuHtOi7E03efZd5IdHbx9l3kocl2SosqpmPMNNWOBpoajLirCz9obwuxSWO3OwrxByK6dEbvPsu8kxEgMcDXHeC0+4hU50wfDLkPImuRZidLXGhB1B3hXshaPSGGRhQgnH4LMOsqAcMRyDx7lKs+Qgwz1YkQcKxKe5LXj/lDPs/hnpNpW22FD6oD4hAo0mgJ3nDABU0PaGMa1bDFdwJpyyVLDnIY17brq9pIXX1lD9bwd5K1GuC5KkrJ+iynZt0V15xFaAYAAUCjgKN9aQ/W/S7yR9aw/W8HeScnFbIS1J7kqiFF+toXrjud5IU6l2Rh9F9MSbAfQblT0RvUYyTOlAuN9EmtMc0qF5fLN1EgybATRoz3BESXaG4AZ7hvQhGQF/hm0OA+cE/Dl2gZIQmIhislWm+SMQPNM9C2mQ7kIXL4IR2YQplr296JhgDRTn4IQgEEGGCQ2mBFSkjnrkYYUp20QhdeifYrG49/gng3q8z88kiEIGEAUqnoQrh85IQoIYgYC+7oBXDDX9lzFbSgGuZwrmlQo9ANwsQe33qXLQwTjuSoXcSGdzDBSvJRHb6b0IUS5BDzjUjkEGGNwQhSiA6EbglQhQGT/9k="/>
          <p:cNvSpPr>
            <a:spLocks noChangeAspect="1" noChangeArrowheads="1"/>
          </p:cNvSpPr>
          <p:nvPr/>
        </p:nvSpPr>
        <p:spPr bwMode="auto">
          <a:xfrm>
            <a:off x="63500" y="-1189038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524250" cy="472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28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Point Tip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Squat down.</a:t>
            </a:r>
          </a:p>
          <a:p>
            <a:r>
              <a:rPr lang="en-US" dirty="0" smtClean="0"/>
              <a:t>Place your hands flat on the mat.</a:t>
            </a:r>
          </a:p>
          <a:p>
            <a:r>
              <a:rPr lang="en-US" dirty="0" smtClean="0"/>
              <a:t>Point your fingertips forward.</a:t>
            </a:r>
          </a:p>
          <a:p>
            <a:r>
              <a:rPr lang="en-US" dirty="0" smtClean="0"/>
              <a:t>Position your elbows inside your legs.</a:t>
            </a:r>
          </a:p>
          <a:p>
            <a:r>
              <a:rPr lang="en-US" dirty="0" smtClean="0"/>
              <a:t>Press your elbows against the inner part of your lower thighs.</a:t>
            </a:r>
          </a:p>
          <a:p>
            <a:r>
              <a:rPr lang="en-US" dirty="0" smtClean="0"/>
              <a:t>Lean forward.</a:t>
            </a:r>
          </a:p>
          <a:p>
            <a:r>
              <a:rPr lang="en-US" dirty="0" smtClean="0"/>
              <a:t>Transfer your weight to your bent elbows and hands.</a:t>
            </a:r>
          </a:p>
          <a:p>
            <a:r>
              <a:rPr lang="en-US" dirty="0" smtClean="0"/>
              <a:t>Lower your forehead to the mat.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48424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408045" cy="226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69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Headstand – Balance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Squat down.</a:t>
            </a:r>
          </a:p>
          <a:p>
            <a:r>
              <a:rPr lang="en-US" dirty="0" smtClean="0"/>
              <a:t>Place your hands and head on the mat in a triangular position.</a:t>
            </a:r>
          </a:p>
          <a:p>
            <a:r>
              <a:rPr lang="en-US" dirty="0" smtClean="0"/>
              <a:t>Move both feet slowly upward over the your head.</a:t>
            </a:r>
          </a:p>
          <a:p>
            <a:r>
              <a:rPr lang="en-US" dirty="0" smtClean="0"/>
              <a:t>Position your feet together with your legs straight and your toes pointed.</a:t>
            </a:r>
          </a:p>
          <a:p>
            <a:r>
              <a:rPr lang="en-US" dirty="0" smtClean="0"/>
              <a:t>Maintain a balanced position.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CEAAkGBhQQEA8PDw8PDw8PDw8PDw8PDw8PDw8NFBAVFBQQFBQXHCYeFxkjGRQUHy8gIycpLCwsFR4xNTAqNSYrLCkBCQoKDgwOFw8PFCkcHBwpKSkpKSkpKSkpKSwpKSkpLCkpKSksKSkpKSkpKSwpKSkpLCkpKSwqKSkpKSkpKSksLP/AABEIAQMAwgMBIgACEQEDEQH/xAAbAAACAgMBAAAAAAAAAAAAAAABAgADBAUGB//EAEEQAAIBAgIGBggFAQYHAAAAAAABAgMREiEEBTFBUZEGE1JhcaEVIjJCgZKxwRRigtHhoiQzY3Ky8AcWIzRTwvH/xAAZAQADAQEBAAAAAAAAAAAAAAAAAQIEAwX/xAAkEQEBAAIBBAICAwEAAAAAAAAAAQIRAxITIVEEMTJBImFxgf/aAAwDAQACEQMRAD8A5CMSyMQxiOkeNa9iQEg2HSCok7UTCNhHSDYWwTCHCPhDYQV4SYSyxMIbNXhI1vLLG81LTioOT2SdpPK972tyll4lYzdTbqOdUk3ZNXsnbfZq6fg0FxNr0q0S1KlpMY+rQrJTeV3TcFTfK6NdhKzx6Sxy2rwi2LbAsc9qV2BYssCwbCuwGizCBoewrsBosaA0PZKXERxL2hGipS0pwgLcIStlpeojpBjEZROVqwwjJDJBUSdmXCMojWDYWwWxMI6QbC2auwbD2BYNjRLGbq6TtKN8rwdu+9jFsZerpWk1xSfKcWXx3+URnP4ui0/VvXaHVodunJLubWT52OH0Oo5QWJWnH1Kkd8akcpJ/FHoE5zUFJKNkllZ3avxOX6W6HGnVo6RTydeSp14LZJtZTtxVuRpzx6sXDC6rW2BhLLAaMm2lW0CxZYlg2FTQLFriLYNhW4itFrQrRWwqaFaLXEVoeyV2APYg9hkxQ6QUhkjnaYJDJBSCkIwSDYZINhAlg2GsSwgWxLD4QWAEsXaLUjFyc2lHq6l29zw3XmkIazWtTNQ3ZSfnY7cOPVnIjkusa3ukdO7xdOND1WrXlO0vGyVjV6Rrf8RpCcsUcFJqnF7Hdpyl4rJfE1SVsxHLC4T7FSD78MnhkuT8jfnxS43TJjlqyt9YFh7AseW3EaBYewLACWBYssCwBW0K0WNAaHsKmhWi1oRoqUiWIGxADKSGSIkMkQaWGSIkMkIAkGwbBsIy2CkNYlgAWA0NYlgIljXa1pezLxi/qvubOxr9aTXqxur3u1wVjvwb7kc+T8a18kVVZpSpOXsdbDF4XyfwdmWyQteneLPVs3NMje2JYwtTSeGVOV31crRlnZ02rpX7s1yM+x42ePTlY243qmyWA0PYFiVksRoaxLACNCtFjQtgCtoVotaEaGSuxBrEHsMlIZIiQ6RNNEhkiJDJCAJBsMkGwAtiWHsGwErwkwllgWAK8JoNLTVSV1Zybee/PI6OxqtcaLe092yX2/Y1fGy6c9e3Llm5/jVwWdx2rpk2ZBbyPTZWw1G76PS7otcpNfYzmjE1Gv7NR/yt/HFK5nNHjcn5X/W3D8YraFsWNAsc1q2gWLGgWAEaFsWNCgCNCtFjQrQwrsAssAYZKQyREhkiQiQyREh0gAJDWCkMkBFSDYawbDGyWJYswkwD0SqxpddVniUfdik7cZPeb5xOZ1jfran+by3Gn42O83LlvhjJEqPjsttDfuyKNOj/ANOT4K/wTzPRZnQam0dwoU4yVn6zs9sU5NpcmZjQ8JKSTWxpSXg1dBcTxsrbbW2eJpS0CxY0LYhZLAY7FAEaA0O0KxAjQrQ7FY4CkCQZMlDJESHSEYpDJESGSAIkMkMojKJWkksMkOojqJUhK8IMJdhIolaJS4nM61/v6i8P9KOrcDlda516vc4r4qKNHx5/L/jlyfTFQK0LxfemvFWCNfI3OLe6nli0eg73vShzSt9jKaMHo5/21Lu6xcqkjYuJ5Oc1lWrG+IpkiuxkNFbRysXtU4itFrQjQjI0KyxoVoRq2K0OxWAJYJAjDLih0LFDpABSLIoWKLEhwqKQ6iCKLEi4lFEdRDFDqJciSYQ4SxRDhK0W1WA4uvPFUqy41J/VnbuJwcd9+LNPBPNcuRASYxGjU5tx0XlfR0uzUrRfzt/c2rRoOi2lYZ1qD959dDvySmvJPmdE0eby46zrvhfEUtCNFzRW0cK6xWytotaEaIqlbQrLGKxBUxWOxGBlIGwB7DNiOhIjoCOi2KK4liKgOkWRQsSyJcRTJFkYixGU7HSJp0SwvWAcxkdHA1IYalWD92c1ykzvMRxOvYYNKqcJNT+ZZ+dzRwXzY55sdoItwXNSFVWo6coVoZSpSUl3x96L7mrncRkpJSTvGSUk+KeaZw9d+q/B/Q7LVkbUKCe1Uaf+hGX5M+qvj/axlckWSEZhrvFbEZYxGRVK2Kx2IyTVsRlkhGBlIQgwy4lkSuJZEZHiWRK0Ohwl0SyJUh4suJq24jA5AciiPcCkLjApDJbOoknJvJJtvgkcTrTTFWrSqRTUXhisW20Va74HaOKwtPJNO7yyRzml6vpSv1M4vAvWkpKSc29jtksuHE08Nkvly5GpBhDpbjSdpVKUu6nNTa8UthiS1pFbFJ8kbJLfpwuUn7ZUNGdSUKS2zko+EfefK529rKyySyS7jnuiVNzVSvKKSk8FJ77L23zsvgdBJmHny3lr00cc8b9q5CMeTEZlrtCMRjsrZFURisLASZGIx5FbEAIAgwy4ssRSmWRYwtTLEylMdMZLossTKUx1IuJp2wNiuRMQyQMQXCmMOS6bVKinCLnLqZxuopYY40802vaex57LnNRm7YU3hve13a/gd10ugnos5ON3CUHB5+q3JRb5NnBqJ6vxrvD/AB53PNZoG4HDvIkaXB23QurfRbZ+rVqJ32Z2eXdmbxs5HoTplnWot9mrFf0y/wDU6rEeNzzWdenxXeEFsVsjYjZnrsDYjC2KyTKxGNIViMshJDsrYACEAAZKLIiIdDB0xkxUhkgB0x0VodFENyNkuLKQ0mTCmLEkppbWl4tL6jDB6R03LRa6W6GL5ZJvyRwCPQNaadDqKy6yDbpVEkpRbbcXkefQ2HpfE301h+T+UGxGZOgauqV5qnRg5ye5bEuLexI7HRf+Glo4q9d4uzSirL9UtvI058mOP3XDHjyy+o5Do/XwaVSexSbpvwkv3sd6mclp2ovw+k0sEnJKvSSUrXzd75eDOsR5vyrMsplPTbwSyWUwrHFZjaSMVjsURq2Kx2hWhGRiMsaFaAEsQJANkJDpFcb93mOk+7kwCxDJCKMu7kx1B8VyYEdIKQuB9pcn+4yj+dfL/IwNimrK13wTZeofnjyX7hWrJ1sqc42TtJuK2NbFmXjjbSq3R9RxnGMqs6ksSvhUnGC7rLb8TKhqPR4ZuEF3yS+rL46nm0lUrSsslGMlBW8I2L6WoKS3Jvi/WfNm2XGfUcdWtXrCjQlSq04yppzpzgsNnZuLS2d55jo2p605Rh1U4uTSvOMoxjxbb3HtEtDUdlhI0b7kXjy9H0nLg6/NrD6Oato6LTVKnZyyc5pZzlxb3+G4z9LrbhJxw9xr9N0tRzbM983bpJrw5npNTtpGjS/xoJ83b6meoGt03TqdStTU5pdW+sazu37qy78/gZMtZUeLfzsjkluvAx15ZTiKzDlrWjwb/S/uyuWt6XZfyx/c5dGXpe4zW+9c0K5riuaMF66hug/6UVvXsd1N80Lt5ej3GwdRcRHUX+0zXS17/h/1fwVy1490FzYdrP0OqNm5+PJiOfc+RqnruXZj5lctcz4R5P8Acrs5DrjcYu5gNN6Xnxj8pB9nIuuB+Ll2pc2T8TLtS5soQ6NenLa3rpdp82HrXxfMrQUGj2sU2HGImDELQ2uxnc9CY/2dy3upI4K533RdYNFh3pyAbZ+sdbU6PrVZxitl5O2ZranTbRkv71fBSf2OV6Y6S6taMfdgn87SvyTXM5/qR44zXkrnZ9O10vp9T9xVJfpt9Q6v6ddZONNU5qUsl7Ntm93OJdLIytTaJKVaLinaF5SfDJ28y+nFPVla76tpFSW63jL7IxNYatbTx1HsvlkrfHM2mhWaTe9X+JVpsseKNlZNpNPP/dxTB31t5hpMkq88Ps4rJ57sjNjI1mvZ9VXngldYmldZuzsLo+lyhhc3eMucJcL70ds8NzbDjyatlbWSIG4EZ2gAMjFYFtLgCCSGNlaFaC5JbWuYjqrtLmg0W0uAcgDapawj+bkN6SjwlyRq0hkjT28WXvZNj6Tjwl5B9KLsy8jXEsHbxHeybL0rHsy8iR1rHsy8jXWRLIO3iO9k2T1suzLmj03Vsv7HSkt9GL5o8gsj1vUVTFq6hJbqKi/GLa+xz5MJJ4deLO5XVc1X0Tr4xcb4+srOTyfvtW5RiYlTU0vcnTm1tje0l+nac5pbcalRYpJqpN5SazxPMfTNaTqqCqNN0/ZnhSns3yWbKnF/Zd6edxtNL1dWgr9XCSWeU1itxs7Gs0PXsqU1OMVwcXdqUd6ZRU06pKLi6lRxdrpybTts2mLYvHCRGXLv8XqGqNZXWJSWC7cFixWhtV34Gk/5sqyrThTUVGEpNYafq27T8dpzFPXtSnRdKKz2Rnvit6MPRNOleznKCb9aVnmHR9rvP9arM06jJzfWJyebi7XXrO92/wBzFqScVbba0Wt0WrZPxsZ2kaU0rttqbV8Mr7Fu+NtprIXV0r2lt4scl/bjldMr0hPteURXp0+2/IqsRoOmei6r7O9Lm/flzFdeXalzYtiD1C6qjqPtPmxc+PmEAy2VgGFALVpU+0+ZCogumej6r7WJjJmStVy7S8yyOqW/eXJh1T2OnL0w7kM/0PLtLkw+hpcf6WLrx9n0ZemAmHEZ/oWXaXJk9Dvtbfy/yHXj7HRl6YCZ6D0A19DqZaLVkouLbhd+1GTvbPv+pyEdSPteX8l9PUb4+X8k3LGzW144543cjudYdG4VG5qEXfO94vI1VXofTms4uN3ZSgsFrbuBzf4CSy6yS42/+mVolCrTzp6RVp7fZk19znrGfWTt1W/eLJ1h0Mp04YuvwZNJ1Xgg52yV3HP4XORN1PV1/anN53ze97QLU8O1Ly/Y6TPGfvbllhb9Y6aZoRo3y1NH83P+CLU8L2afzMfdxT2cvTQ3Bc3j1ZDs3/UwLQof+Nc2HdxHZyabETEdBDV9PsR5DT0KC2Qj8qJ72J9jJzlwXOljo8ezH5UF0rPu+G0Xeiuxk5tRfB8mHqZdmXJnTxgVVadvAXenodi+3O/hJ9iXKxPwM+w/jZHQbBJIO9/Q7H9tJ6NqdnzRDdXIHevo+x/acCymwkONaIyYFlTcAhCiJ/QWO4hBiMhLYZEdj8CEJNjYc/Es3fB/QhBoY9sgJEIMzvYvAEdq8SEKUrqrN+JW4gIJH7WwX0HZCEVRWtgZLL4BII2PGQz2EIWRGhdwSARcICEAn//Z"/>
          <p:cNvSpPr>
            <a:spLocks noChangeAspect="1" noChangeArrowheads="1"/>
          </p:cNvSpPr>
          <p:nvPr/>
        </p:nvSpPr>
        <p:spPr bwMode="auto">
          <a:xfrm>
            <a:off x="63500" y="-11811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27068"/>
            <a:ext cx="3505200" cy="46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4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Round Off- Hand-Hand-Both </a:t>
            </a:r>
            <a:r>
              <a:rPr lang="en-US" dirty="0" smtClean="0"/>
              <a:t>Feet:</a:t>
            </a:r>
            <a:br>
              <a:rPr lang="en-US" dirty="0" smtClean="0"/>
            </a:br>
            <a:r>
              <a:rPr lang="en-US" dirty="0" smtClean="0"/>
              <a:t>Moving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505200" cy="4114800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Start with slight run.</a:t>
            </a:r>
          </a:p>
          <a:p>
            <a:r>
              <a:rPr lang="en-US" sz="4000" dirty="0" smtClean="0"/>
              <a:t>Push off with right foot then left foot.</a:t>
            </a:r>
          </a:p>
          <a:p>
            <a:r>
              <a:rPr lang="en-US" sz="4000" dirty="0" smtClean="0"/>
              <a:t>Place hands close together.</a:t>
            </a:r>
          </a:p>
          <a:p>
            <a:r>
              <a:rPr lang="en-US" sz="4000" dirty="0" smtClean="0"/>
              <a:t>Keep arms straight and your head up.</a:t>
            </a:r>
          </a:p>
          <a:p>
            <a:r>
              <a:rPr lang="en-US" sz="4000" dirty="0" smtClean="0"/>
              <a:t>Push off with both hands.</a:t>
            </a:r>
          </a:p>
          <a:p>
            <a:r>
              <a:rPr lang="en-US" sz="4000" dirty="0" smtClean="0"/>
              <a:t>Bring your feet together.</a:t>
            </a:r>
          </a:p>
          <a:p>
            <a:r>
              <a:rPr lang="en-US" sz="4000" dirty="0" smtClean="0"/>
              <a:t>Make a quarter turn.</a:t>
            </a:r>
          </a:p>
          <a:p>
            <a:r>
              <a:rPr lang="en-US" sz="4000" dirty="0" smtClean="0"/>
              <a:t>Bend at your waist to </a:t>
            </a:r>
            <a:r>
              <a:rPr lang="en-US" sz="4000" b="1" dirty="0" smtClean="0"/>
              <a:t>land on both feet.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/>
          </a:p>
        </p:txBody>
      </p:sp>
      <p:pic>
        <p:nvPicPr>
          <p:cNvPr id="10242" name="Picture 2" descr="Round_of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191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50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Cartwheel –Hand-Hand-Foot-</a:t>
            </a:r>
            <a:r>
              <a:rPr lang="en-US" dirty="0" smtClean="0"/>
              <a:t>Foot:</a:t>
            </a:r>
            <a:br>
              <a:rPr lang="en-US" dirty="0" smtClean="0"/>
            </a:br>
            <a:r>
              <a:rPr lang="en-US" dirty="0" smtClean="0"/>
              <a:t>Moving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Place your hands over your head.</a:t>
            </a:r>
          </a:p>
          <a:p>
            <a:r>
              <a:rPr lang="en-US" dirty="0" smtClean="0"/>
              <a:t>Bend your body to the left. </a:t>
            </a:r>
          </a:p>
          <a:p>
            <a:r>
              <a:rPr lang="en-US" dirty="0" smtClean="0"/>
              <a:t>Place your left hand on the mat.</a:t>
            </a:r>
          </a:p>
          <a:p>
            <a:r>
              <a:rPr lang="en-US" dirty="0" smtClean="0"/>
              <a:t>Place your right hand on the mat.</a:t>
            </a:r>
          </a:p>
          <a:p>
            <a:r>
              <a:rPr lang="en-US" dirty="0" smtClean="0"/>
              <a:t>Place right foot on mat.</a:t>
            </a:r>
          </a:p>
          <a:p>
            <a:r>
              <a:rPr lang="en-US" dirty="0" smtClean="0"/>
              <a:t>Place left foot on mat.</a:t>
            </a:r>
          </a:p>
          <a:p>
            <a:r>
              <a:rPr lang="en-US" dirty="0" smtClean="0"/>
              <a:t>Keep your elbows and legs straight and your head up.</a:t>
            </a:r>
          </a:p>
          <a:p>
            <a:r>
              <a:rPr lang="en-US" dirty="0" smtClean="0"/>
              <a:t>Finish in a standing position.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t3.gstatic.com/images?q=tbn:ANd9GcRI0OLvZQSo8eWuBSHL9LmkVmLpVJneAJi99fm2cLt6uWCmQ9M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799"/>
            <a:ext cx="4038600" cy="19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9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of Tumbling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4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Tumbling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Livestrong</a:t>
            </a:r>
            <a:r>
              <a:rPr lang="en-US" dirty="0" smtClean="0">
                <a:hlinkClick r:id="rId2"/>
              </a:rPr>
              <a:t> Basic Tumbling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History of Gymnastics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Video:  The First Perfect 10 in Gymnastics (Nadia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Kerri </a:t>
            </a:r>
            <a:r>
              <a:rPr lang="en-US" dirty="0" err="1" smtClean="0">
                <a:hlinkClick r:id="rId5"/>
              </a:rPr>
              <a:t>Strug</a:t>
            </a:r>
            <a:r>
              <a:rPr lang="en-US" dirty="0" smtClean="0">
                <a:hlinkClick r:id="rId5"/>
              </a:rPr>
              <a:t> Vault with Broken Ankle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8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of Self Defense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1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With a “grab” the correct order for escape is: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Step to the side of your attacker.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arm in a half circle.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both hands to chop down to break the grip.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Response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Escape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Video: Grab Escape</a:t>
            </a:r>
            <a:endParaRPr lang="en-US" dirty="0"/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289300" cy="2463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Break the Grip Using Leverage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Side step after grab.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Beginning of half turn.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Completion of half turn.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“Softening Up” attacker. </a:t>
            </a:r>
            <a:endParaRPr lang="en-US" dirty="0"/>
          </a:p>
        </p:txBody>
      </p:sp>
      <p:pic>
        <p:nvPicPr>
          <p:cNvPr id="1026" name="Picture 2" descr="C:\Documents and Settings\bodybugg\My Documents\My Pictures\Picture\Picture 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17775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63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Head Lock</a:t>
            </a:r>
            <a:br>
              <a:rPr lang="en-US" dirty="0" smtClean="0"/>
            </a:br>
            <a:r>
              <a:rPr lang="en-US" dirty="0" smtClean="0"/>
              <a:t>Escape:</a:t>
            </a:r>
            <a:endParaRPr lang="en-US" dirty="0"/>
          </a:p>
        </p:txBody>
      </p:sp>
      <p:pic>
        <p:nvPicPr>
          <p:cNvPr id="2050" name="Picture 2" descr="C:\Documents and Settings\bodybugg\My Documents\My Pictures\Picture\Picture 0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751" r="975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Turn chin into the attacker’s arm pit.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Reach arm around to attacker’s face.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Reach hand closest to attacker around and grab his/her face.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Grab attacker’s hand.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“Open Up”--Stand up and look away </a:t>
            </a:r>
          </a:p>
        </p:txBody>
      </p:sp>
    </p:spTree>
    <p:extLst>
      <p:ext uri="{BB962C8B-B14F-4D97-AF65-F5344CB8AC3E}">
        <p14:creationId xmlns:p14="http://schemas.microsoft.com/office/powerpoint/2010/main" val="230743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Over Arm Hugs Front and Back: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Drop your weight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 in an athletic stance.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73225"/>
            <a:ext cx="4038600" cy="471805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7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Choke from Behind Escape: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14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Tuck chin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</a:t>
            </a:r>
            <a:r>
              <a:rPr lang="en-US" dirty="0"/>
              <a:t>to the side and swing arm over his/her arms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Pin </a:t>
            </a:r>
            <a:r>
              <a:rPr lang="en-US" dirty="0"/>
              <a:t>his/her </a:t>
            </a:r>
            <a:r>
              <a:rPr lang="en-US" dirty="0" smtClean="0"/>
              <a:t>arms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Going away present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4" name="Picture 2" descr="C:\Documents and Settings\bodybugg\My Documents\My Pictures\Picture\Picture 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506" y="3437586"/>
            <a:ext cx="2133244" cy="1828800"/>
          </a:xfrm>
          <a:prstGeom prst="rect">
            <a:avLst/>
          </a:prstGeom>
          <a:noFill/>
        </p:spPr>
      </p:pic>
      <p:pic>
        <p:nvPicPr>
          <p:cNvPr id="3075" name="Picture 3" descr="C:\Documents and Settings\bodybugg\My Documents\My Pictures\Picture\Picture 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17" y="904746"/>
            <a:ext cx="2260566" cy="1695708"/>
          </a:xfrm>
          <a:prstGeom prst="rect">
            <a:avLst/>
          </a:prstGeom>
          <a:noFill/>
        </p:spPr>
      </p:pic>
      <p:pic>
        <p:nvPicPr>
          <p:cNvPr id="3076" name="Picture 4" descr="C:\Documents and Settings\bodybugg\My Documents\My Pictures\Picture\Picture 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800100"/>
            <a:ext cx="2239150" cy="1905000"/>
          </a:xfrm>
          <a:prstGeom prst="rect">
            <a:avLst/>
          </a:prstGeom>
          <a:noFill/>
        </p:spPr>
      </p:pic>
      <p:pic>
        <p:nvPicPr>
          <p:cNvPr id="3077" name="Picture 5" descr="C:\Documents and Settings\bodybugg\My Documents\My Pictures\Picture\Picture 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1939" y="3733800"/>
            <a:ext cx="2289344" cy="171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3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of Team Activities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1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SKILLS NEEDED FOR EFFECTIVE OFFENSE AND DEFENSE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UcPeriod"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UcPeriod"/>
            </a:pPr>
            <a:r>
              <a:rPr lang="en-US" dirty="0"/>
              <a:t>Reaction Time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Agility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Speed</a:t>
            </a:r>
          </a:p>
          <a:p>
            <a:endParaRPr lang="en-US" dirty="0"/>
          </a:p>
        </p:txBody>
      </p:sp>
      <p:pic>
        <p:nvPicPr>
          <p:cNvPr id="8196" name="Content Placeholder 4" descr="NCAA+Division+Lacrosse+Championship+TAe73uyzJUX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838199"/>
            <a:ext cx="5715000" cy="4117583"/>
          </a:xfrm>
        </p:spPr>
      </p:pic>
    </p:spTree>
    <p:extLst>
      <p:ext uri="{BB962C8B-B14F-4D97-AF65-F5344CB8AC3E}">
        <p14:creationId xmlns:p14="http://schemas.microsoft.com/office/powerpoint/2010/main" val="279269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dirty="0" smtClean="0"/>
              <a:t>TO PASS FOR DISTANCE:</a:t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UcPeriod"/>
            </a:pP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Biomechanical Principles: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Leverage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Opposition</a:t>
            </a:r>
          </a:p>
          <a:p>
            <a:pPr marL="514350" indent="-514350">
              <a:buFont typeface="Arial" charset="0"/>
              <a:buAutoNum type="alphaUcPeriod"/>
            </a:pPr>
            <a:r>
              <a:rPr lang="en-US" dirty="0"/>
              <a:t>Rotary Motion</a:t>
            </a:r>
          </a:p>
          <a:p>
            <a:endParaRPr lang="en-US" dirty="0"/>
          </a:p>
        </p:txBody>
      </p:sp>
      <p:pic>
        <p:nvPicPr>
          <p:cNvPr id="9220" name="Content Placeholder 4" descr="pass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838199"/>
            <a:ext cx="5715000" cy="3800819"/>
          </a:xfrm>
        </p:spPr>
      </p:pic>
    </p:spTree>
    <p:extLst>
      <p:ext uri="{BB962C8B-B14F-4D97-AF65-F5344CB8AC3E}">
        <p14:creationId xmlns:p14="http://schemas.microsoft.com/office/powerpoint/2010/main" val="223858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Gymnastics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1700s – Gymnastics begins in Germany</a:t>
            </a:r>
          </a:p>
          <a:p>
            <a:r>
              <a:rPr lang="en-US" dirty="0" smtClean="0"/>
              <a:t>1800s – Leotard invented</a:t>
            </a:r>
          </a:p>
          <a:p>
            <a:r>
              <a:rPr lang="en-US" dirty="0" smtClean="0"/>
              <a:t>1896 – First gymnastics in Olympics (men)</a:t>
            </a:r>
          </a:p>
          <a:p>
            <a:r>
              <a:rPr lang="en-US" dirty="0" smtClean="0"/>
              <a:t>1928 – First women gymnastics in Olympics</a:t>
            </a:r>
          </a:p>
          <a:p>
            <a:r>
              <a:rPr lang="en-US" dirty="0" smtClean="0"/>
              <a:t>1976 – First perfect score (Nadia Comaneci from Romania scores 10.0 floor routine)</a:t>
            </a:r>
          </a:p>
          <a:p>
            <a:endParaRPr lang="en-US" dirty="0"/>
          </a:p>
        </p:txBody>
      </p:sp>
      <p:pic>
        <p:nvPicPr>
          <p:cNvPr id="102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30" y="4191000"/>
            <a:ext cx="1353879" cy="203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91" y="1527219"/>
            <a:ext cx="1129618" cy="76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83" y="2361319"/>
            <a:ext cx="2524125" cy="167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18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EXAMPLE:</a:t>
            </a:r>
            <a:br>
              <a:rPr lang="en-US" sz="1800" dirty="0" smtClean="0"/>
            </a:br>
            <a:r>
              <a:rPr lang="en-US" sz="1800" dirty="0" smtClean="0"/>
              <a:t>PROPRIOCEPTION</a:t>
            </a:r>
            <a:br>
              <a:rPr lang="en-US" sz="1800" dirty="0" smtClean="0"/>
            </a:br>
            <a:r>
              <a:rPr lang="en-US" sz="1800" dirty="0" smtClean="0"/>
              <a:t>USE IN SPORTS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40604"/>
            <a:ext cx="4114800" cy="25296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player feels that the ball is about to fall out of the net and makes an </a:t>
            </a:r>
            <a:r>
              <a:rPr lang="en-US" dirty="0" smtClean="0"/>
              <a:t>adjustment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The player feels they are about to step out of bounds before catching football.</a:t>
            </a:r>
            <a:endParaRPr lang="en-US" dirty="0"/>
          </a:p>
          <a:p>
            <a:endParaRPr lang="en-US" dirty="0"/>
          </a:p>
        </p:txBody>
      </p:sp>
      <p:pic>
        <p:nvPicPr>
          <p:cNvPr id="12292" name="Content Placeholder 6" descr="women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38200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72800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Training Practices for Active Sports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05" y="2362200"/>
            <a:ext cx="2743200" cy="2200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Agility </a:t>
            </a:r>
            <a:r>
              <a:rPr lang="en-US" dirty="0" smtClean="0"/>
              <a:t>drills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Plyometrics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Endurance cardio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Sprints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Resistance </a:t>
            </a:r>
            <a:r>
              <a:rPr lang="en-US" dirty="0"/>
              <a:t>training for speed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Stretching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1628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51" y="2667000"/>
            <a:ext cx="1583871" cy="306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1323810" cy="133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85800"/>
            <a:ext cx="1329054" cy="1265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648200"/>
            <a:ext cx="2426969" cy="17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pic>
        <p:nvPicPr>
          <p:cNvPr id="5" name="Content Placeholder 4" descr="balance bea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533400"/>
            <a:ext cx="1076191" cy="16380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even distribution of weight enabling someone or something to remain upright and steady.</a:t>
            </a:r>
            <a:endParaRPr lang="en-US" dirty="0"/>
          </a:p>
        </p:txBody>
      </p:sp>
      <p:pic>
        <p:nvPicPr>
          <p:cNvPr id="6" name="Picture 5" descr="dancer bal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362200"/>
            <a:ext cx="2619375" cy="1743075"/>
          </a:xfrm>
          <a:prstGeom prst="rect">
            <a:avLst/>
          </a:prstGeom>
        </p:spPr>
      </p:pic>
      <p:pic>
        <p:nvPicPr>
          <p:cNvPr id="8" name="Picture 7" descr="eleph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57200"/>
            <a:ext cx="1981200" cy="1981200"/>
          </a:xfrm>
          <a:prstGeom prst="rect">
            <a:avLst/>
          </a:prstGeom>
        </p:spPr>
      </p:pic>
      <p:pic>
        <p:nvPicPr>
          <p:cNvPr id="9" name="Picture 8" descr="yoga bal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343400"/>
            <a:ext cx="2619375" cy="1743075"/>
          </a:xfrm>
          <a:prstGeom prst="rect">
            <a:avLst/>
          </a:prstGeom>
        </p:spPr>
      </p:pic>
      <p:pic>
        <p:nvPicPr>
          <p:cNvPr id="10" name="Picture 9" descr="woman yoga p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038600"/>
            <a:ext cx="1905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Time</a:t>
            </a:r>
            <a:endParaRPr lang="en-US" dirty="0"/>
          </a:p>
        </p:txBody>
      </p:sp>
      <p:pic>
        <p:nvPicPr>
          <p:cNvPr id="5" name="Content Placeholder 4" descr="Reaction Tim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219200"/>
            <a:ext cx="2466667" cy="18476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time that elapses between a stimulus and the response to it.</a:t>
            </a:r>
            <a:endParaRPr lang="en-US" dirty="0"/>
          </a:p>
        </p:txBody>
      </p:sp>
      <p:pic>
        <p:nvPicPr>
          <p:cNvPr id="6" name="Picture 5" descr="reaction time basebal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24200"/>
            <a:ext cx="2296357" cy="3251200"/>
          </a:xfrm>
          <a:prstGeom prst="rect">
            <a:avLst/>
          </a:prstGeom>
        </p:spPr>
      </p:pic>
      <p:pic>
        <p:nvPicPr>
          <p:cNvPr id="7" name="Picture 6" descr="reaction time basketbal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219200"/>
            <a:ext cx="1371600" cy="2015656"/>
          </a:xfrm>
          <a:prstGeom prst="rect">
            <a:avLst/>
          </a:prstGeom>
        </p:spPr>
      </p:pic>
      <p:pic>
        <p:nvPicPr>
          <p:cNvPr id="8" name="Picture 7" descr="reaction time with a ruler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86200"/>
            <a:ext cx="2466667" cy="18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Agility</a:t>
            </a:r>
            <a:endParaRPr lang="en-US" dirty="0"/>
          </a:p>
        </p:txBody>
      </p:sp>
      <p:pic>
        <p:nvPicPr>
          <p:cNvPr id="5" name="Content Placeholder 4" descr="lacros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2076450" cy="2200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ability to change directions quickly.</a:t>
            </a:r>
            <a:endParaRPr lang="en-US" sz="1800" dirty="0"/>
          </a:p>
        </p:txBody>
      </p:sp>
      <p:pic>
        <p:nvPicPr>
          <p:cNvPr id="6" name="Picture 5" descr="soc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200400"/>
            <a:ext cx="1647825" cy="2352024"/>
          </a:xfrm>
          <a:prstGeom prst="rect">
            <a:avLst/>
          </a:prstGeom>
        </p:spPr>
      </p:pic>
      <p:pic>
        <p:nvPicPr>
          <p:cNvPr id="7" name="Picture 6" descr="tennis agility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352800"/>
            <a:ext cx="1990476" cy="2295238"/>
          </a:xfrm>
          <a:prstGeom prst="rect">
            <a:avLst/>
          </a:prstGeom>
        </p:spPr>
      </p:pic>
      <p:pic>
        <p:nvPicPr>
          <p:cNvPr id="8" name="Picture 7" descr="badminto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2590800"/>
            <a:ext cx="1471543" cy="208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</a:t>
            </a:r>
            <a:endParaRPr lang="en-US" dirty="0"/>
          </a:p>
        </p:txBody>
      </p:sp>
      <p:pic>
        <p:nvPicPr>
          <p:cNvPr id="5" name="Content Placeholder 4" descr="badminton jump sm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29400" y="762000"/>
            <a:ext cx="1743075" cy="2628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organization of the different elements of a complex body or activity so as to enable them to work together effectively. </a:t>
            </a:r>
            <a:endParaRPr lang="en-US" dirty="0"/>
          </a:p>
        </p:txBody>
      </p:sp>
      <p:pic>
        <p:nvPicPr>
          <p:cNvPr id="6" name="Picture 5" descr="basket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838200"/>
            <a:ext cx="1447800" cy="1926412"/>
          </a:xfrm>
          <a:prstGeom prst="rect">
            <a:avLst/>
          </a:prstGeom>
        </p:spPr>
      </p:pic>
      <p:pic>
        <p:nvPicPr>
          <p:cNvPr id="7" name="Picture 6" descr="batt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3124200"/>
            <a:ext cx="2428572" cy="1876191"/>
          </a:xfrm>
          <a:prstGeom prst="rect">
            <a:avLst/>
          </a:prstGeom>
        </p:spPr>
      </p:pic>
      <p:pic>
        <p:nvPicPr>
          <p:cNvPr id="8" name="Picture 7" descr="brazillian dance fight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581400"/>
            <a:ext cx="2133600" cy="1397508"/>
          </a:xfrm>
          <a:prstGeom prst="rect">
            <a:avLst/>
          </a:prstGeom>
        </p:spPr>
      </p:pic>
      <p:pic>
        <p:nvPicPr>
          <p:cNvPr id="9" name="Picture 8" descr="cartwheel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5257800"/>
            <a:ext cx="3581400" cy="1066667"/>
          </a:xfrm>
          <a:prstGeom prst="rect">
            <a:avLst/>
          </a:prstGeom>
        </p:spPr>
      </p:pic>
      <p:pic>
        <p:nvPicPr>
          <p:cNvPr id="10" name="Picture 9" descr="fli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5119556"/>
            <a:ext cx="1752600" cy="1162701"/>
          </a:xfrm>
          <a:prstGeom prst="rect">
            <a:avLst/>
          </a:prstGeom>
        </p:spPr>
      </p:pic>
      <p:pic>
        <p:nvPicPr>
          <p:cNvPr id="11" name="Picture 10" descr="tennis serve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3657600"/>
            <a:ext cx="1676399" cy="1255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Explosive Power</a:t>
            </a:r>
            <a:endParaRPr lang="en-US" dirty="0"/>
          </a:p>
        </p:txBody>
      </p:sp>
      <p:pic>
        <p:nvPicPr>
          <p:cNvPr id="5" name="Content Placeholder 4" descr="foo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590800"/>
            <a:ext cx="2438400" cy="18836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Power by definition is the rate at which we can apply maximal force against an external load or surface. </a:t>
            </a:r>
            <a:endParaRPr lang="en-US" dirty="0"/>
          </a:p>
        </p:txBody>
      </p:sp>
      <p:pic>
        <p:nvPicPr>
          <p:cNvPr id="6" name="Picture 5" descr="golf tee sh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029200"/>
            <a:ext cx="2155173" cy="1428973"/>
          </a:xfrm>
          <a:prstGeom prst="rect">
            <a:avLst/>
          </a:prstGeom>
        </p:spPr>
      </p:pic>
      <p:pic>
        <p:nvPicPr>
          <p:cNvPr id="7" name="Picture 6" descr="high jum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742599"/>
            <a:ext cx="2276153" cy="1562230"/>
          </a:xfrm>
          <a:prstGeom prst="rect">
            <a:avLst/>
          </a:prstGeom>
        </p:spPr>
      </p:pic>
      <p:pic>
        <p:nvPicPr>
          <p:cNvPr id="8" name="Picture 7" descr="hurd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743200"/>
            <a:ext cx="2400000" cy="1904762"/>
          </a:xfrm>
          <a:prstGeom prst="rect">
            <a:avLst/>
          </a:prstGeom>
        </p:spPr>
      </p:pic>
      <p:pic>
        <p:nvPicPr>
          <p:cNvPr id="9" name="Picture 8" descr="jump b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444898"/>
            <a:ext cx="3124200" cy="2088751"/>
          </a:xfrm>
          <a:prstGeom prst="rect">
            <a:avLst/>
          </a:prstGeom>
        </p:spPr>
      </p:pic>
      <p:pic>
        <p:nvPicPr>
          <p:cNvPr id="10" name="Picture 9" descr="shot pu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4724400"/>
            <a:ext cx="2581275" cy="1771650"/>
          </a:xfrm>
          <a:prstGeom prst="rect">
            <a:avLst/>
          </a:prstGeom>
        </p:spPr>
      </p:pic>
      <p:pic>
        <p:nvPicPr>
          <p:cNvPr id="11" name="Picture 10" descr="spring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4953000"/>
            <a:ext cx="1806234" cy="1228505"/>
          </a:xfrm>
          <a:prstGeom prst="rect">
            <a:avLst/>
          </a:prstGeom>
        </p:spPr>
      </p:pic>
      <p:pic>
        <p:nvPicPr>
          <p:cNvPr id="12" name="Picture 11" descr="swim star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" y="3352800"/>
            <a:ext cx="1676400" cy="131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pic>
        <p:nvPicPr>
          <p:cNvPr id="5" name="Content Placeholder 4" descr="baseball pitc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533400"/>
            <a:ext cx="2180953" cy="20952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Time an object or </a:t>
            </a:r>
            <a:r>
              <a:rPr lang="en-US" smtClean="0"/>
              <a:t>person travels </a:t>
            </a:r>
            <a:r>
              <a:rPr lang="en-US" dirty="0" smtClean="0"/>
              <a:t>across a distance.</a:t>
            </a:r>
            <a:endParaRPr lang="en-US" dirty="0"/>
          </a:p>
        </p:txBody>
      </p:sp>
      <p:pic>
        <p:nvPicPr>
          <p:cNvPr id="6" name="Picture 5" descr="cloc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819400"/>
            <a:ext cx="2142857" cy="2142857"/>
          </a:xfrm>
          <a:prstGeom prst="rect">
            <a:avLst/>
          </a:prstGeom>
        </p:spPr>
      </p:pic>
      <p:pic>
        <p:nvPicPr>
          <p:cNvPr id="7" name="Picture 6" descr="fb running 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876800"/>
            <a:ext cx="2619375" cy="1743075"/>
          </a:xfrm>
          <a:prstGeom prst="rect">
            <a:avLst/>
          </a:prstGeom>
        </p:spPr>
      </p:pic>
      <p:pic>
        <p:nvPicPr>
          <p:cNvPr id="8" name="Picture 7" descr="phel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029200"/>
            <a:ext cx="1809750" cy="1304925"/>
          </a:xfrm>
          <a:prstGeom prst="rect">
            <a:avLst/>
          </a:prstGeom>
        </p:spPr>
      </p:pic>
      <p:pic>
        <p:nvPicPr>
          <p:cNvPr id="9" name="Picture 8" descr="race finish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457200"/>
            <a:ext cx="1443396" cy="2209800"/>
          </a:xfrm>
          <a:prstGeom prst="rect">
            <a:avLst/>
          </a:prstGeom>
        </p:spPr>
      </p:pic>
      <p:pic>
        <p:nvPicPr>
          <p:cNvPr id="10" name="Picture 9" descr="softball pi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2947349"/>
            <a:ext cx="1295400" cy="1729426"/>
          </a:xfrm>
          <a:prstGeom prst="rect">
            <a:avLst/>
          </a:prstGeom>
        </p:spPr>
      </p:pic>
      <p:pic>
        <p:nvPicPr>
          <p:cNvPr id="11" name="Picture 10" descr="sprin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2895600"/>
            <a:ext cx="2524125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pic>
        <p:nvPicPr>
          <p:cNvPr id="5" name="Content Placeholder 4" descr="arm wrest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762000"/>
            <a:ext cx="2466975" cy="18478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push or a pull applied to an object or person, measured in pounds or </a:t>
            </a:r>
            <a:r>
              <a:rPr lang="en-US" dirty="0" err="1" smtClean="0"/>
              <a:t>newtons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6" name="Picture 5" descr="boy lifting weight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200400"/>
            <a:ext cx="2466667" cy="1847619"/>
          </a:xfrm>
          <a:prstGeom prst="rect">
            <a:avLst/>
          </a:prstGeom>
        </p:spPr>
      </p:pic>
      <p:pic>
        <p:nvPicPr>
          <p:cNvPr id="7" name="Picture 6" descr="push pul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1542857" cy="1523810"/>
          </a:xfrm>
          <a:prstGeom prst="rect">
            <a:avLst/>
          </a:prstGeom>
        </p:spPr>
      </p:pic>
      <p:pic>
        <p:nvPicPr>
          <p:cNvPr id="8" name="Picture 7" descr="rat lifting we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914400"/>
            <a:ext cx="1724025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</a:t>
            </a:r>
            <a:endParaRPr lang="en-US" dirty="0"/>
          </a:p>
        </p:txBody>
      </p:sp>
      <p:pic>
        <p:nvPicPr>
          <p:cNvPr id="5" name="Content Placeholder 4" descr="example of inerti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514600"/>
            <a:ext cx="2460229" cy="150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tendency of a body at rest to remain at rest or of a body in straight line motion to stay in motion in a straight line unless acted on by an outside force.</a:t>
            </a:r>
            <a:endParaRPr lang="en-US" dirty="0"/>
          </a:p>
        </p:txBody>
      </p:sp>
      <p:pic>
        <p:nvPicPr>
          <p:cNvPr id="6" name="Picture 5" descr="ice ska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419600"/>
            <a:ext cx="2590800" cy="1762125"/>
          </a:xfrm>
          <a:prstGeom prst="rect">
            <a:avLst/>
          </a:prstGeom>
        </p:spPr>
      </p:pic>
      <p:pic>
        <p:nvPicPr>
          <p:cNvPr id="7" name="Picture 6" descr="inert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667000"/>
            <a:ext cx="2020454" cy="2667000"/>
          </a:xfrm>
          <a:prstGeom prst="rect">
            <a:avLst/>
          </a:prstGeom>
        </p:spPr>
      </p:pic>
      <p:pic>
        <p:nvPicPr>
          <p:cNvPr id="8" name="Picture 7" descr="relay race handoff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533400"/>
            <a:ext cx="2619048" cy="1742857"/>
          </a:xfrm>
          <a:prstGeom prst="rect">
            <a:avLst/>
          </a:prstGeom>
        </p:spPr>
      </p:pic>
      <p:pic>
        <p:nvPicPr>
          <p:cNvPr id="9" name="Picture 8" descr="relay race hando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343400"/>
            <a:ext cx="2286000" cy="1714500"/>
          </a:xfrm>
          <a:prstGeom prst="rect">
            <a:avLst/>
          </a:prstGeom>
        </p:spPr>
      </p:pic>
      <p:pic>
        <p:nvPicPr>
          <p:cNvPr id="10" name="Picture 9" descr="running the bases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914400"/>
            <a:ext cx="18288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Gymnastics Continued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399"/>
            <a:ext cx="2917020" cy="196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1858302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133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1984 – USA men’s team wins gold in Olympics</a:t>
            </a:r>
          </a:p>
          <a:p>
            <a:r>
              <a:rPr lang="en-US" dirty="0" smtClean="0"/>
              <a:t>1996 – USA Kerri </a:t>
            </a:r>
            <a:r>
              <a:rPr lang="en-US" dirty="0" err="1" smtClean="0"/>
              <a:t>Strug</a:t>
            </a:r>
            <a:r>
              <a:rPr lang="en-US" dirty="0" smtClean="0"/>
              <a:t> sticks landing on vault with one foot (injured ankle previously)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6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Bouyancy</a:t>
            </a:r>
            <a:endParaRPr lang="en-US" dirty="0"/>
          </a:p>
        </p:txBody>
      </p:sp>
      <p:pic>
        <p:nvPicPr>
          <p:cNvPr id="5" name="Content Placeholder 4" descr="another examp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28833" y="2590800"/>
            <a:ext cx="2057400" cy="19885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1. The ability or tendency to float in water or other fluid.</a:t>
            </a:r>
          </a:p>
          <a:p>
            <a:pPr lvl="1"/>
            <a:r>
              <a:rPr lang="en-US" dirty="0" smtClean="0"/>
              <a:t>2. The power of a liquid to keep something afloat</a:t>
            </a:r>
          </a:p>
          <a:p>
            <a:endParaRPr lang="en-US" dirty="0"/>
          </a:p>
        </p:txBody>
      </p:sp>
      <p:pic>
        <p:nvPicPr>
          <p:cNvPr id="6" name="Picture 5" descr="baby floa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867" y="4551535"/>
            <a:ext cx="2286000" cy="1632857"/>
          </a:xfrm>
          <a:prstGeom prst="rect">
            <a:avLst/>
          </a:prstGeom>
        </p:spPr>
      </p:pic>
      <p:pic>
        <p:nvPicPr>
          <p:cNvPr id="7" name="Picture 6" descr="examp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685800"/>
            <a:ext cx="2466667" cy="1847619"/>
          </a:xfrm>
          <a:prstGeom prst="rect">
            <a:avLst/>
          </a:prstGeom>
        </p:spPr>
      </p:pic>
      <p:pic>
        <p:nvPicPr>
          <p:cNvPr id="8" name="Picture 7" descr="exam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533400"/>
            <a:ext cx="2997200" cy="5638800"/>
          </a:xfrm>
          <a:prstGeom prst="rect">
            <a:avLst/>
          </a:prstGeom>
        </p:spPr>
      </p:pic>
      <p:pic>
        <p:nvPicPr>
          <p:cNvPr id="9" name="Picture 8" descr="iceberg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890" y="3886200"/>
            <a:ext cx="1847619" cy="2476191"/>
          </a:xfrm>
          <a:prstGeom prst="rect">
            <a:avLst/>
          </a:prstGeom>
        </p:spPr>
      </p:pic>
      <p:pic>
        <p:nvPicPr>
          <p:cNvPr id="11" name="Picture 10" descr="kids float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731215"/>
            <a:ext cx="1295400" cy="857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1. a. The action of a lever. b. The mechanical advantage of a lever. 2. Positional advantage; power to act effectively</a:t>
            </a:r>
            <a:endParaRPr lang="en-US" dirty="0"/>
          </a:p>
        </p:txBody>
      </p:sp>
      <p:pic>
        <p:nvPicPr>
          <p:cNvPr id="6" name="Picture 5" descr="examp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590800"/>
            <a:ext cx="2581072" cy="2294285"/>
          </a:xfrm>
          <a:prstGeom prst="rect">
            <a:avLst/>
          </a:prstGeom>
        </p:spPr>
      </p:pic>
      <p:pic>
        <p:nvPicPr>
          <p:cNvPr id="7" name="Picture 6" descr="golf club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81000"/>
            <a:ext cx="2209524" cy="2066667"/>
          </a:xfrm>
          <a:prstGeom prst="rect">
            <a:avLst/>
          </a:prstGeom>
        </p:spPr>
      </p:pic>
      <p:pic>
        <p:nvPicPr>
          <p:cNvPr id="8" name="Picture 7" descr="hock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2428875" cy="1876425"/>
          </a:xfrm>
          <a:prstGeom prst="rect">
            <a:avLst/>
          </a:prstGeom>
        </p:spPr>
      </p:pic>
      <p:pic>
        <p:nvPicPr>
          <p:cNvPr id="10" name="Picture 9" descr="tennis racket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2038" y="2553204"/>
            <a:ext cx="1676400" cy="1808339"/>
          </a:xfrm>
          <a:prstGeom prst="rect">
            <a:avLst/>
          </a:prstGeom>
        </p:spPr>
      </p:pic>
      <p:pic>
        <p:nvPicPr>
          <p:cNvPr id="11" name="Picture 10" descr="self defens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572000"/>
            <a:ext cx="2638095" cy="1733333"/>
          </a:xfrm>
          <a:prstGeom prst="rect">
            <a:avLst/>
          </a:prstGeom>
        </p:spPr>
      </p:pic>
      <p:pic>
        <p:nvPicPr>
          <p:cNvPr id="12" name="Picture 11" descr="wrestlig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304800"/>
            <a:ext cx="2095238" cy="21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Motion</a:t>
            </a:r>
            <a:endParaRPr lang="en-US" dirty="0"/>
          </a:p>
        </p:txBody>
      </p:sp>
      <p:pic>
        <p:nvPicPr>
          <p:cNvPr id="5" name="Content Placeholder 4" descr="examp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8946" y="3178214"/>
            <a:ext cx="1080707" cy="8063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act of rotating as if on an axis; "the rotation of the dancer kept time with the music"</a:t>
            </a:r>
            <a:endParaRPr lang="en-US" dirty="0"/>
          </a:p>
        </p:txBody>
      </p:sp>
      <p:pic>
        <p:nvPicPr>
          <p:cNvPr id="6" name="Picture 5" descr="Forward ro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334000"/>
            <a:ext cx="8001000" cy="960120"/>
          </a:xfrm>
          <a:prstGeom prst="rect">
            <a:avLst/>
          </a:prstGeom>
        </p:spPr>
      </p:pic>
      <p:pic>
        <p:nvPicPr>
          <p:cNvPr id="7" name="Picture 6" descr="ice danc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4713" y="2590800"/>
            <a:ext cx="1191087" cy="1752600"/>
          </a:xfrm>
          <a:prstGeom prst="rect">
            <a:avLst/>
          </a:prstGeom>
        </p:spPr>
      </p:pic>
      <p:pic>
        <p:nvPicPr>
          <p:cNvPr id="8" name="Picture 7" descr="softball swin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533400"/>
            <a:ext cx="2571429" cy="1780953"/>
          </a:xfrm>
          <a:prstGeom prst="rect">
            <a:avLst/>
          </a:prstGeom>
        </p:spPr>
      </p:pic>
      <p:pic>
        <p:nvPicPr>
          <p:cNvPr id="10" name="Picture 9" descr="women gol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2895600"/>
            <a:ext cx="2047875" cy="1405553"/>
          </a:xfrm>
          <a:prstGeom prst="rect">
            <a:avLst/>
          </a:prstGeom>
        </p:spPr>
      </p:pic>
      <p:pic>
        <p:nvPicPr>
          <p:cNvPr id="11" name="Picture 10" descr="discus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228600"/>
            <a:ext cx="2019048" cy="22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</a:t>
            </a:r>
            <a:endParaRPr lang="en-US" dirty="0"/>
          </a:p>
        </p:txBody>
      </p:sp>
      <p:pic>
        <p:nvPicPr>
          <p:cNvPr id="5" name="Content Placeholder 4" descr="qb throw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457200"/>
            <a:ext cx="2552381" cy="17904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use of body parts on opposite sides of body to increase force and power.  </a:t>
            </a:r>
            <a:endParaRPr lang="en-US" dirty="0"/>
          </a:p>
        </p:txBody>
      </p:sp>
      <p:pic>
        <p:nvPicPr>
          <p:cNvPr id="6" name="Picture 5" descr="baseball thro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514600"/>
            <a:ext cx="2495238" cy="1828572"/>
          </a:xfrm>
          <a:prstGeom prst="rect">
            <a:avLst/>
          </a:prstGeom>
        </p:spPr>
      </p:pic>
      <p:pic>
        <p:nvPicPr>
          <p:cNvPr id="8" name="Picture 7" descr="javeline throw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648200"/>
            <a:ext cx="2619048" cy="1742857"/>
          </a:xfrm>
          <a:prstGeom prst="rect">
            <a:avLst/>
          </a:prstGeom>
        </p:spPr>
      </p:pic>
      <p:pic>
        <p:nvPicPr>
          <p:cNvPr id="9" name="Picture 8" descr="softball thr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22574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Proprioception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between the legs tennis sh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533400"/>
            <a:ext cx="4349750" cy="11348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ability to sense the position and location and orientation and movement of the body and its parts. </a:t>
            </a:r>
            <a:endParaRPr lang="en-US" dirty="0"/>
          </a:p>
        </p:txBody>
      </p:sp>
      <p:pic>
        <p:nvPicPr>
          <p:cNvPr id="6" name="Picture 5" descr="blindfo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4690" y="5257800"/>
            <a:ext cx="1676400" cy="1119783"/>
          </a:xfrm>
          <a:prstGeom prst="rect">
            <a:avLst/>
          </a:prstGeom>
        </p:spPr>
      </p:pic>
      <p:pic>
        <p:nvPicPr>
          <p:cNvPr id="8" name="Picture 7" descr="dance crew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1007" y="3350362"/>
            <a:ext cx="3024250" cy="1814550"/>
          </a:xfrm>
          <a:prstGeom prst="rect">
            <a:avLst/>
          </a:prstGeom>
        </p:spPr>
      </p:pic>
      <p:pic>
        <p:nvPicPr>
          <p:cNvPr id="9" name="Picture 8" descr="handstan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648200"/>
            <a:ext cx="1524000" cy="1972690"/>
          </a:xfrm>
          <a:prstGeom prst="rect">
            <a:avLst/>
          </a:prstGeom>
        </p:spPr>
      </p:pic>
      <p:pic>
        <p:nvPicPr>
          <p:cNvPr id="10" name="Picture 9" descr="HeadSta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3429000"/>
            <a:ext cx="2899338" cy="3163984"/>
          </a:xfrm>
          <a:prstGeom prst="rect">
            <a:avLst/>
          </a:prstGeom>
        </p:spPr>
      </p:pic>
      <p:pic>
        <p:nvPicPr>
          <p:cNvPr id="11" name="Picture 10" descr="how-to-jump-higher-in-basketball-and-dunk-like-the-pr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914400"/>
            <a:ext cx="1981200" cy="2472538"/>
          </a:xfrm>
          <a:prstGeom prst="rect">
            <a:avLst/>
          </a:prstGeom>
        </p:spPr>
      </p:pic>
      <p:pic>
        <p:nvPicPr>
          <p:cNvPr id="12" name="Picture 11" descr="synchronized swim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97258" y="1752600"/>
            <a:ext cx="2447999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Specific Training:</a:t>
            </a:r>
            <a:br>
              <a:rPr lang="en-US" dirty="0" smtClean="0"/>
            </a:br>
            <a:r>
              <a:rPr lang="en-US" dirty="0" err="1" smtClean="0"/>
              <a:t>Plyometrics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11194"/>
            <a:ext cx="1916797" cy="212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type </a:t>
            </a:r>
            <a:r>
              <a:rPr lang="en-US" dirty="0"/>
              <a:t>of </a:t>
            </a:r>
            <a:r>
              <a:rPr lang="en-US" dirty="0" smtClean="0"/>
              <a:t>training </a:t>
            </a:r>
            <a:r>
              <a:rPr lang="en-US" dirty="0"/>
              <a:t>designed to produce fast, powerful movements, and </a:t>
            </a:r>
            <a:r>
              <a:rPr lang="en-US" dirty="0" smtClean="0"/>
              <a:t>improving </a:t>
            </a:r>
            <a:r>
              <a:rPr lang="en-US" dirty="0"/>
              <a:t>performance in sports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Jump higher.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faster.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9400"/>
            <a:ext cx="3082597" cy="1843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799"/>
            <a:ext cx="3232048" cy="2012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00600"/>
            <a:ext cx="3243866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Specific Training:</a:t>
            </a:r>
            <a:br>
              <a:rPr lang="en-US" dirty="0" smtClean="0"/>
            </a:br>
            <a:r>
              <a:rPr lang="en-US" dirty="0" smtClean="0"/>
              <a:t>Endurance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1402275" cy="17556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 be able to remain vigorous for a long time.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Train with low weights and high reps.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3473303" cy="2315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95600"/>
            <a:ext cx="1718018" cy="2449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00400"/>
            <a:ext cx="1685160" cy="1971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03" y="393089"/>
            <a:ext cx="2746063" cy="17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2139696" cy="1261872"/>
          </a:xfrm>
        </p:spPr>
        <p:txBody>
          <a:bodyPr/>
          <a:lstStyle/>
          <a:p>
            <a:r>
              <a:rPr lang="en-US" dirty="0" smtClean="0"/>
              <a:t>Sports Specific Training:</a:t>
            </a:r>
            <a:br>
              <a:rPr lang="en-US" dirty="0" smtClean="0"/>
            </a:br>
            <a:r>
              <a:rPr lang="en-US" dirty="0" smtClean="0"/>
              <a:t>Combination Strength and Endurance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59209"/>
            <a:ext cx="3171992" cy="24503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14600"/>
            <a:ext cx="2139696" cy="385956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Medium weight and reps.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Combination of </a:t>
            </a:r>
            <a:r>
              <a:rPr lang="en-US" dirty="0" err="1" smtClean="0"/>
              <a:t>plyos</a:t>
            </a:r>
            <a:r>
              <a:rPr lang="en-US" dirty="0" smtClean="0"/>
              <a:t>, strength, endurance and sprints.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438400"/>
            <a:ext cx="2147725" cy="1630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38200"/>
            <a:ext cx="2289048" cy="1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5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2209800" cy="2252472"/>
          </a:xfrm>
        </p:spPr>
        <p:txBody>
          <a:bodyPr/>
          <a:lstStyle/>
          <a:p>
            <a:r>
              <a:rPr lang="en-US" dirty="0" smtClean="0"/>
              <a:t>Defensive Strategy:</a:t>
            </a:r>
            <a:br>
              <a:rPr lang="en-US" dirty="0" smtClean="0"/>
            </a:br>
            <a:r>
              <a:rPr lang="en-US" dirty="0" smtClean="0"/>
              <a:t>Man to </a:t>
            </a:r>
            <a:r>
              <a:rPr lang="en-US" dirty="0" smtClean="0"/>
              <a:t>Man</a:t>
            </a:r>
            <a:br>
              <a:rPr lang="en-US" dirty="0" smtClean="0"/>
            </a:br>
            <a:r>
              <a:rPr lang="en-US" dirty="0" smtClean="0"/>
              <a:t>(Person to Person)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685800"/>
            <a:ext cx="3466807" cy="20121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81400"/>
            <a:ext cx="2139696" cy="251764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your team does NOT have the ball and wants to keep the other team from scoring.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Each player on the team guards a player from other team.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3000"/>
            <a:ext cx="2626909" cy="174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76800"/>
            <a:ext cx="2617787" cy="1745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19400"/>
            <a:ext cx="2388416" cy="18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6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Strategy:</a:t>
            </a:r>
            <a:br>
              <a:rPr lang="en-US" dirty="0" smtClean="0"/>
            </a:br>
            <a:r>
              <a:rPr lang="en-US" dirty="0" smtClean="0"/>
              <a:t>Zone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Players guard an area.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Any opposing players that come in their area, they play defense against that player.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Allows for easy double/triple teaming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70" y="2595372"/>
            <a:ext cx="2743200" cy="1824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50" y="759002"/>
            <a:ext cx="2435352" cy="1624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7797"/>
            <a:ext cx="2657771" cy="1605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30" y="4498972"/>
            <a:ext cx="3005070" cy="15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Roll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Lay on back with arms extended over head.</a:t>
            </a:r>
          </a:p>
          <a:p>
            <a:r>
              <a:rPr lang="en-US" dirty="0" smtClean="0"/>
              <a:t>Turn head and shoulders to the left or right.</a:t>
            </a:r>
          </a:p>
          <a:p>
            <a:r>
              <a:rPr lang="en-US" dirty="0" smtClean="0"/>
              <a:t>Keep body straight.</a:t>
            </a:r>
          </a:p>
          <a:p>
            <a:r>
              <a:rPr lang="en-US" dirty="0" smtClean="0"/>
              <a:t>Roll around body.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encrypted-tbn1.google.com/images?q=tbn:ANd9GcQ6mezqt1YH8FjinOipEk98Yj38NKMDd5cqqYywAVNk56IQb-JR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719262"/>
            <a:ext cx="3243061" cy="21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11" y="4267200"/>
            <a:ext cx="3219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41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Strategy in Self Defense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9600"/>
            <a:ext cx="2507992" cy="17745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Look</a:t>
            </a:r>
            <a:r>
              <a:rPr lang="en-US" dirty="0" smtClean="0"/>
              <a:t> around </a:t>
            </a:r>
          </a:p>
          <a:p>
            <a:endParaRPr lang="en-US" dirty="0"/>
          </a:p>
          <a:p>
            <a:r>
              <a:rPr lang="en-US" b="1" dirty="0" smtClean="0"/>
              <a:t>Yell</a:t>
            </a:r>
            <a:r>
              <a:rPr lang="en-US" dirty="0" smtClean="0"/>
              <a:t> loudly for help.</a:t>
            </a:r>
          </a:p>
          <a:p>
            <a:endParaRPr lang="en-US" dirty="0"/>
          </a:p>
          <a:p>
            <a:r>
              <a:rPr lang="en-US" b="1" dirty="0" smtClean="0"/>
              <a:t>Find</a:t>
            </a:r>
            <a:r>
              <a:rPr lang="en-US" dirty="0" smtClean="0"/>
              <a:t> an opening for escape.</a:t>
            </a:r>
          </a:p>
          <a:p>
            <a:endParaRPr lang="en-US" dirty="0"/>
          </a:p>
          <a:p>
            <a:r>
              <a:rPr lang="en-US" b="1" dirty="0" smtClean="0"/>
              <a:t>Strike</a:t>
            </a:r>
            <a:r>
              <a:rPr lang="en-US" dirty="0" smtClean="0"/>
              <a:t> attacker in vulnerable spots.</a:t>
            </a:r>
          </a:p>
          <a:p>
            <a:endParaRPr lang="en-US" dirty="0"/>
          </a:p>
          <a:p>
            <a:r>
              <a:rPr lang="en-US" b="1" dirty="0" smtClean="0"/>
              <a:t>Run</a:t>
            </a:r>
            <a:r>
              <a:rPr lang="en-US" dirty="0" smtClean="0"/>
              <a:t> away.</a:t>
            </a:r>
            <a:endParaRPr lang="en-US" dirty="0"/>
          </a:p>
        </p:txBody>
      </p:sp>
      <p:pic>
        <p:nvPicPr>
          <p:cNvPr id="1028" name="Picture 4" descr="C:\Documents and Settings\kimberly.butler\Local Settings\Temporary Internet Files\Content.IE5\9HGUCY98\MP9004392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84834"/>
            <a:ext cx="1295400" cy="17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imberly.butler\Local Settings\Temporary Internet Files\Content.IE5\2FGJ37B8\MC90029714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02" y="609600"/>
            <a:ext cx="1410449" cy="138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ubmitproductratings.com/wp-content/uploads/2009/06/self-defe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0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Strategy:</a:t>
            </a:r>
            <a:br>
              <a:rPr lang="en-US" dirty="0" smtClean="0"/>
            </a:br>
            <a:r>
              <a:rPr lang="en-US" dirty="0" smtClean="0"/>
              <a:t>Quarterback Plays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Plays called by the quarterback.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Players run to open space to receive football pass.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71" y="4724400"/>
            <a:ext cx="2133600" cy="1589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71" y="2667000"/>
            <a:ext cx="2616156" cy="1744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34" y="762000"/>
            <a:ext cx="2861429" cy="1611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0"/>
            <a:ext cx="1752600" cy="21570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47" y="3471900"/>
            <a:ext cx="2204106" cy="25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</a:t>
            </a:r>
            <a:br>
              <a:rPr lang="en-US" dirty="0" smtClean="0"/>
            </a:br>
            <a:r>
              <a:rPr lang="en-US" dirty="0" smtClean="0"/>
              <a:t>Strategy:</a:t>
            </a:r>
            <a:br>
              <a:rPr lang="en-US" dirty="0" smtClean="0"/>
            </a:br>
            <a:r>
              <a:rPr lang="en-US" dirty="0" smtClean="0"/>
              <a:t>Interception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934911" cy="1905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When a player on the opposite team disrupts the play of  team with the ball.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09600"/>
            <a:ext cx="2540000" cy="2047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38200"/>
            <a:ext cx="2633379" cy="2047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0400"/>
            <a:ext cx="2645649" cy="21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Strategy:</a:t>
            </a:r>
            <a:br>
              <a:rPr lang="en-US" dirty="0" smtClean="0"/>
            </a:br>
            <a:r>
              <a:rPr lang="en-US" dirty="0" smtClean="0"/>
              <a:t>Move to Open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2681100" cy="20135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Team mate breaks open away from defense to be available to receive a pass.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0"/>
            <a:ext cx="2800790" cy="22075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05200"/>
            <a:ext cx="3505850" cy="24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9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Strategy:</a:t>
            </a:r>
            <a:br>
              <a:rPr lang="en-US" dirty="0" smtClean="0"/>
            </a:br>
            <a:r>
              <a:rPr lang="en-US" dirty="0" smtClean="0"/>
              <a:t>Give and Go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2743200" cy="1746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Pass to a team mate.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to open space.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Receive pass and continue with play.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40" y="3505200"/>
            <a:ext cx="3575760" cy="2575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0"/>
            <a:ext cx="2819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Offensive Strategy:</a:t>
            </a:r>
            <a:br>
              <a:rPr lang="en-US" dirty="0" smtClean="0"/>
            </a:br>
            <a:r>
              <a:rPr lang="en-US" dirty="0" smtClean="0"/>
              <a:t>Inbound Play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85800"/>
            <a:ext cx="1833976" cy="20045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Throw the ball in play.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Teammate(s) move to open space to receive pass.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600"/>
            <a:ext cx="1563624" cy="1728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7600"/>
            <a:ext cx="2816187" cy="2004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53555"/>
            <a:ext cx="2057400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Shoulder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 one shoulder.</a:t>
            </a:r>
          </a:p>
          <a:p>
            <a:r>
              <a:rPr lang="en-US" dirty="0" smtClean="0"/>
              <a:t>Fall forward placing one arm diagonally across body.</a:t>
            </a:r>
          </a:p>
          <a:p>
            <a:r>
              <a:rPr lang="en-US" dirty="0" smtClean="0"/>
              <a:t>Tilt head forward and to the side.</a:t>
            </a:r>
          </a:p>
          <a:p>
            <a:r>
              <a:rPr lang="en-US" dirty="0" smtClean="0"/>
              <a:t>Tuck chin to chest.</a:t>
            </a:r>
          </a:p>
          <a:p>
            <a:r>
              <a:rPr lang="en-US" dirty="0" smtClean="0"/>
              <a:t>Roll over extended arm, shoulder, and back.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9966"/>
            <a:ext cx="3216720" cy="212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24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Assume a squat position.</a:t>
            </a:r>
          </a:p>
          <a:p>
            <a:r>
              <a:rPr lang="en-US" dirty="0" smtClean="0"/>
              <a:t>Tuck chin to your chest.</a:t>
            </a:r>
          </a:p>
          <a:p>
            <a:r>
              <a:rPr lang="en-US" dirty="0" smtClean="0"/>
              <a:t>Push against the ground with your feet.</a:t>
            </a:r>
          </a:p>
          <a:p>
            <a:r>
              <a:rPr lang="en-US" dirty="0" smtClean="0"/>
              <a:t>Lift your hips.</a:t>
            </a:r>
          </a:p>
          <a:p>
            <a:r>
              <a:rPr lang="en-US" dirty="0" smtClean="0"/>
              <a:t>Roll over your rounded back.</a:t>
            </a:r>
          </a:p>
          <a:p>
            <a:r>
              <a:rPr lang="en-US" dirty="0" smtClean="0"/>
              <a:t>Tuck your legs.</a:t>
            </a:r>
          </a:p>
          <a:p>
            <a:r>
              <a:rPr lang="en-US" dirty="0" smtClean="0"/>
              <a:t>Push off with your hands.</a:t>
            </a:r>
          </a:p>
          <a:p>
            <a:r>
              <a:rPr lang="en-US" dirty="0" smtClean="0"/>
              <a:t>Roll forward to a squat position.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2050" name="Picture 2" descr="https://encrypted-tbn0.google.com/images?q=tbn:ANd9GcQJQo4FPtFQb7STtNJq8ZNMaS3i-UTitu78PQ768SLD0H_uuQJ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52795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114800"/>
            <a:ext cx="2895600" cy="220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66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Sit on the floor with your knees bent and arms extended.</a:t>
            </a:r>
          </a:p>
          <a:p>
            <a:r>
              <a:rPr lang="en-US" dirty="0" smtClean="0"/>
              <a:t>Extend your knees to assume a "V" shape.</a:t>
            </a:r>
          </a:p>
          <a:p>
            <a:r>
              <a:rPr lang="en-US" dirty="0" smtClean="0"/>
              <a:t>Support your body weight on your seat.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encrypted-tbn0.google.com/images?q=tbn:ANd9GcTlrygPihdbo2o-aIA90JTg5fu-_0Fym_a-i_pXSzCGbXw063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191916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9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Seat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Sit on the floor with legs straight and hands flat on the floor between hips and knees.</a:t>
            </a:r>
          </a:p>
          <a:p>
            <a:r>
              <a:rPr lang="en-US" dirty="0" smtClean="0"/>
              <a:t>Point your fingers toward your feet.  </a:t>
            </a:r>
          </a:p>
          <a:p>
            <a:r>
              <a:rPr lang="en-US" dirty="0" smtClean="0"/>
              <a:t>Push down against the floor so that your hips come up off the floor.</a:t>
            </a:r>
          </a:p>
          <a:p>
            <a:r>
              <a:rPr lang="en-US" dirty="0" smtClean="0"/>
              <a:t>Lift your heels and support your weight on your hands.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14" y="1676400"/>
            <a:ext cx="2694676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63" y="4191000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79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1501</TotalTime>
  <Words>1635</Words>
  <Application>Microsoft Macintosh PowerPoint</Application>
  <PresentationFormat>On-screen Show (4:3)</PresentationFormat>
  <Paragraphs>237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Clarity</vt:lpstr>
      <vt:lpstr>HSCII Motor Skills Study Guide</vt:lpstr>
      <vt:lpstr>Review of Tumbling</vt:lpstr>
      <vt:lpstr>History of Gymnastics</vt:lpstr>
      <vt:lpstr>History of Gymnastics Continued</vt:lpstr>
      <vt:lpstr>Log Roll</vt:lpstr>
      <vt:lpstr>Front Shoulder Roll</vt:lpstr>
      <vt:lpstr>Forward Roll</vt:lpstr>
      <vt:lpstr>V Sit</vt:lpstr>
      <vt:lpstr>Front Seat Support</vt:lpstr>
      <vt:lpstr>Back Shoulder Roll</vt:lpstr>
      <vt:lpstr>Backward Roll</vt:lpstr>
      <vt:lpstr>Switcheroo</vt:lpstr>
      <vt:lpstr>Teeter Totter</vt:lpstr>
      <vt:lpstr>Handstand:  Balance Inversion</vt:lpstr>
      <vt:lpstr>Tripod</vt:lpstr>
      <vt:lpstr>Three Point Tip Up</vt:lpstr>
      <vt:lpstr>Headstand – Balance Inversion</vt:lpstr>
      <vt:lpstr>Round Off- Hand-Hand-Both Feet: Moving Inversion</vt:lpstr>
      <vt:lpstr>Cartwheel –Hand-Hand-Foot-Foot: Moving Inversion</vt:lpstr>
      <vt:lpstr>Resources for Tumbling</vt:lpstr>
      <vt:lpstr>Review of Self Defense</vt:lpstr>
      <vt:lpstr>With a “grab” the correct order for escape is:</vt:lpstr>
      <vt:lpstr>Break the Grip Using Leverage</vt:lpstr>
      <vt:lpstr>Head Lock Escape:</vt:lpstr>
      <vt:lpstr>Over Arm Hugs Front and Back:</vt:lpstr>
      <vt:lpstr>Choke from Behind Escape:</vt:lpstr>
      <vt:lpstr>Review of Team Activities</vt:lpstr>
      <vt:lpstr>SKILLS NEEDED FOR EFFECTIVE OFFENSE AND DEFENSE </vt:lpstr>
      <vt:lpstr>TO PASS FOR DISTANCE: </vt:lpstr>
      <vt:lpstr>EXAMPLE: PROPRIOCEPTION USE IN SPORTS</vt:lpstr>
      <vt:lpstr>Training Practices for Active Sports</vt:lpstr>
      <vt:lpstr>Balance</vt:lpstr>
      <vt:lpstr>Reaction Time</vt:lpstr>
      <vt:lpstr>Agility</vt:lpstr>
      <vt:lpstr>Coordination</vt:lpstr>
      <vt:lpstr>Explosive Power</vt:lpstr>
      <vt:lpstr>Speed</vt:lpstr>
      <vt:lpstr>Force</vt:lpstr>
      <vt:lpstr>Inertia</vt:lpstr>
      <vt:lpstr>Bouyancy</vt:lpstr>
      <vt:lpstr>Leverage</vt:lpstr>
      <vt:lpstr>Rotary Motion</vt:lpstr>
      <vt:lpstr>Opposition</vt:lpstr>
      <vt:lpstr>Proprioception </vt:lpstr>
      <vt:lpstr>Sports Specific Training: Plyometrics</vt:lpstr>
      <vt:lpstr>Sports Specific Training: Endurance</vt:lpstr>
      <vt:lpstr>Sports Specific Training: Combination Strength and Endurance</vt:lpstr>
      <vt:lpstr>Defensive Strategy: Man to Man (Person to Person)</vt:lpstr>
      <vt:lpstr>Defensive Strategy: Zone</vt:lpstr>
      <vt:lpstr>Defensive Strategy in Self Defense</vt:lpstr>
      <vt:lpstr>Offensive Strategy: Quarterback Plays</vt:lpstr>
      <vt:lpstr>Defensive Strategy: Interception</vt:lpstr>
      <vt:lpstr>Offensive Strategy: Move to Open Space</vt:lpstr>
      <vt:lpstr>Offensive Strategy: Give and Go</vt:lpstr>
      <vt:lpstr>Offensive Strategy: Inbound Play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HSCI Motor Skills Study Guide</dc:title>
  <dc:creator>kimberly.butler</dc:creator>
  <cp:lastModifiedBy>KIMBERLY BUTLER</cp:lastModifiedBy>
  <cp:revision>125</cp:revision>
  <dcterms:created xsi:type="dcterms:W3CDTF">2011-04-05T15:20:22Z</dcterms:created>
  <dcterms:modified xsi:type="dcterms:W3CDTF">2013-05-28T07:23:32Z</dcterms:modified>
</cp:coreProperties>
</file>