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sldIdLst>
    <p:sldId id="256" r:id="rId2"/>
    <p:sldId id="257" r:id="rId3"/>
    <p:sldId id="263" r:id="rId4"/>
    <p:sldId id="258" r:id="rId5"/>
    <p:sldId id="264" r:id="rId6"/>
    <p:sldId id="259" r:id="rId7"/>
    <p:sldId id="265" r:id="rId8"/>
    <p:sldId id="260" r:id="rId9"/>
    <p:sldId id="266" r:id="rId10"/>
    <p:sldId id="261" r:id="rId11"/>
    <p:sldId id="267" r:id="rId12"/>
    <p:sldId id="262"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21" d="100"/>
          <a:sy n="121" d="100"/>
        </p:scale>
        <p:origin x="-744" y="16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4B2E85-5CB7-A64C-9AE0-6D1165B3D703}" type="datetimeFigureOut">
              <a:rPr lang="en-US" smtClean="0"/>
              <a:t>12/14/13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2688B-16F5-B84D-B076-1F4004BEE8B6}" type="slidenum">
              <a:rPr lang="en-US" smtClean="0"/>
              <a:t>‹#›</a:t>
            </a:fld>
            <a:endParaRPr lang="en-US"/>
          </a:p>
        </p:txBody>
      </p:sp>
    </p:spTree>
    <p:extLst>
      <p:ext uri="{BB962C8B-B14F-4D97-AF65-F5344CB8AC3E}">
        <p14:creationId xmlns:p14="http://schemas.microsoft.com/office/powerpoint/2010/main" val="36419199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92688B-16F5-B84D-B076-1F4004BEE8B6}" type="slidenum">
              <a:rPr lang="en-US" smtClean="0"/>
              <a:t>8</a:t>
            </a:fld>
            <a:endParaRPr lang="en-US"/>
          </a:p>
        </p:txBody>
      </p:sp>
    </p:spTree>
    <p:extLst>
      <p:ext uri="{BB962C8B-B14F-4D97-AF65-F5344CB8AC3E}">
        <p14:creationId xmlns:p14="http://schemas.microsoft.com/office/powerpoint/2010/main" val="25338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12/14/13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81099-48EC-46A3-9530-F58EB96AF77C}" type="datetime1">
              <a:rPr lang="en-US" smtClean="0"/>
              <a:pPr/>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697E24-FFB9-4C73-8C6D-E02A7AD33DB8}" type="datetime1">
              <a:rPr lang="en-US" smtClean="0"/>
              <a:pPr/>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AD66C-382E-48AD-8F4C-E87C4D4A8B28}" type="datetime1">
              <a:rPr lang="en-US" smtClean="0"/>
              <a:pPr/>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9F63ED-02B1-490A-8EAD-E0CB136D5388}" type="datetime1">
              <a:rPr lang="en-US" smtClean="0"/>
              <a:pPr/>
              <a:t>12/14/13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12/14/13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FFBFE-5C08-4E0E-AF38-FB925F0B4D71}" type="datetime1">
              <a:rPr lang="en-US" smtClean="0"/>
              <a:pPr/>
              <a:t>12/14/13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12/14/13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82007-CDD1-4BCF-B9F4-9D458EFEEFE1}" type="datetime1">
              <a:rPr lang="en-US" smtClean="0"/>
              <a:pPr/>
              <a:t>12/14/13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12/14/13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823242C-D747-4ADD-80D8-99421268E3A8}" type="datetime1">
              <a:rPr lang="en-US" smtClean="0"/>
              <a:pPr/>
              <a:t>12/14/13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40B41D-FD10-4A38-B39B-626510BD49B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Client Bios</a:t>
            </a:r>
            <a:endParaRPr lang="en-US" dirty="0"/>
          </a:p>
        </p:txBody>
      </p:sp>
      <p:sp>
        <p:nvSpPr>
          <p:cNvPr id="3" name="Subtitle 2"/>
          <p:cNvSpPr>
            <a:spLocks noGrp="1"/>
          </p:cNvSpPr>
          <p:nvPr>
            <p:ph type="subTitle" idx="1"/>
          </p:nvPr>
        </p:nvSpPr>
        <p:spPr/>
        <p:txBody>
          <a:bodyPr/>
          <a:lstStyle/>
          <a:p>
            <a:r>
              <a:rPr lang="en-US" dirty="0" smtClean="0"/>
              <a:t>Select one client for </a:t>
            </a:r>
            <a:r>
              <a:rPr lang="en-US" smtClean="0"/>
              <a:t>your Project</a:t>
            </a:r>
            <a:endParaRPr lang="en-US"/>
          </a:p>
        </p:txBody>
      </p:sp>
    </p:spTree>
    <p:extLst>
      <p:ext uri="{BB962C8B-B14F-4D97-AF65-F5344CB8AC3E}">
        <p14:creationId xmlns:p14="http://schemas.microsoft.com/office/powerpoint/2010/main" val="40647839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Edna</a:t>
            </a:r>
            <a:endParaRPr lang="en-US" dirty="0"/>
          </a:p>
        </p:txBody>
      </p:sp>
      <p:sp>
        <p:nvSpPr>
          <p:cNvPr id="3" name="Content Placeholder 2"/>
          <p:cNvSpPr>
            <a:spLocks noGrp="1"/>
          </p:cNvSpPr>
          <p:nvPr>
            <p:ph idx="1"/>
          </p:nvPr>
        </p:nvSpPr>
        <p:spPr>
          <a:xfrm>
            <a:off x="1371600" y="2438400"/>
            <a:ext cx="4673437" cy="3048001"/>
          </a:xfrm>
        </p:spPr>
        <p:txBody>
          <a:bodyPr>
            <a:normAutofit fontScale="55000" lnSpcReduction="20000"/>
          </a:bodyPr>
          <a:lstStyle/>
          <a:p>
            <a:r>
              <a:rPr lang="en-US" dirty="0"/>
              <a:t>Edna – A thin 38 year old female.  Edna is a single mom with a teenage daughter.  Edna is thin, but notices she has terrible cardio fitness as evidenced by her getting winded walking up the stairs at work.  Her mother recently had a heart attack and Edna realizes she hasn’t been eating healthy or exercising and worries about her own health.  Also, she feels she is not being a good role model for her daughter so she is doubly motivated to get in shape.</a:t>
            </a:r>
          </a:p>
          <a:p>
            <a:r>
              <a:rPr lang="en-US" dirty="0" smtClean="0"/>
              <a:t>Lifelong </a:t>
            </a:r>
            <a:r>
              <a:rPr lang="en-US" dirty="0"/>
              <a:t>goal is to hike Mt. Whitney (although she does not hike now)</a:t>
            </a:r>
          </a:p>
          <a:p>
            <a:r>
              <a:rPr lang="en-US" dirty="0" smtClean="0"/>
              <a:t>Edna wants </a:t>
            </a:r>
            <a:r>
              <a:rPr lang="en-US" dirty="0"/>
              <a:t>to find a fitness activity she can do with her daughter.  She is open to tennis, hiking, or anything they can do outside that will let them spend time together and get in shape.  Edna doesn’t need to lose any weight, but she needs to </a:t>
            </a:r>
            <a:r>
              <a:rPr lang="en-US" dirty="0" smtClean="0"/>
              <a:t>improve her cardio and tone up.</a:t>
            </a:r>
            <a:endParaRPr lang="en-US" dirty="0"/>
          </a:p>
          <a:p>
            <a:endParaRPr lang="en-US" dirty="0"/>
          </a:p>
        </p:txBody>
      </p:sp>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817" y="2438400"/>
            <a:ext cx="1720601" cy="2452772"/>
          </a:xfrm>
          <a:prstGeom prst="rect">
            <a:avLst/>
          </a:prstGeom>
        </p:spPr>
      </p:pic>
    </p:spTree>
    <p:extLst>
      <p:ext uri="{BB962C8B-B14F-4D97-AF65-F5344CB8AC3E}">
        <p14:creationId xmlns:p14="http://schemas.microsoft.com/office/powerpoint/2010/main" val="10131576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Edna Info</a:t>
            </a:r>
            <a:endParaRPr lang="en-US" dirty="0"/>
          </a:p>
        </p:txBody>
      </p:sp>
      <p:sp>
        <p:nvSpPr>
          <p:cNvPr id="8" name="Text Placeholder 7"/>
          <p:cNvSpPr>
            <a:spLocks noGrp="1"/>
          </p:cNvSpPr>
          <p:nvPr>
            <p:ph type="body" idx="1"/>
          </p:nvPr>
        </p:nvSpPr>
        <p:spPr/>
        <p:txBody>
          <a:bodyPr>
            <a:normAutofit/>
          </a:bodyPr>
          <a:lstStyle/>
          <a:p>
            <a:r>
              <a:rPr lang="en-US" dirty="0" smtClean="0"/>
              <a:t>Fitnessgram Scores</a:t>
            </a:r>
            <a:endParaRPr lang="en-US" dirty="0"/>
          </a:p>
        </p:txBody>
      </p:sp>
      <p:sp>
        <p:nvSpPr>
          <p:cNvPr id="10" name="Content Placeholder 9"/>
          <p:cNvSpPr>
            <a:spLocks noGrp="1"/>
          </p:cNvSpPr>
          <p:nvPr>
            <p:ph sz="half" idx="2"/>
          </p:nvPr>
        </p:nvSpPr>
        <p:spPr/>
        <p:txBody>
          <a:bodyPr>
            <a:normAutofit/>
          </a:bodyPr>
          <a:lstStyle/>
          <a:p>
            <a:r>
              <a:rPr lang="en-US" dirty="0" smtClean="0"/>
              <a:t>Height: 5’4” </a:t>
            </a:r>
          </a:p>
          <a:p>
            <a:r>
              <a:rPr lang="en-US" dirty="0" smtClean="0"/>
              <a:t>Weight:  120 </a:t>
            </a:r>
            <a:r>
              <a:rPr lang="en-US" dirty="0" err="1"/>
              <a:t>lbs</a:t>
            </a:r>
            <a:endParaRPr lang="en-US" dirty="0"/>
          </a:p>
          <a:p>
            <a:r>
              <a:rPr lang="en-US" dirty="0" smtClean="0"/>
              <a:t>One Mile Run: 15</a:t>
            </a:r>
            <a:r>
              <a:rPr lang="en-US" dirty="0"/>
              <a:t>:</a:t>
            </a:r>
            <a:r>
              <a:rPr lang="en-US" dirty="0" smtClean="0"/>
              <a:t>00</a:t>
            </a:r>
          </a:p>
          <a:p>
            <a:r>
              <a:rPr lang="en-US" dirty="0" smtClean="0"/>
              <a:t>Push Ups: 0</a:t>
            </a:r>
          </a:p>
          <a:p>
            <a:r>
              <a:rPr lang="en-US" dirty="0" smtClean="0"/>
              <a:t>Curl Ups: 0</a:t>
            </a:r>
          </a:p>
          <a:p>
            <a:r>
              <a:rPr lang="en-US" dirty="0" smtClean="0"/>
              <a:t>Flexibility:  Pass Shoulder Stretch</a:t>
            </a:r>
            <a:endParaRPr lang="en-US" dirty="0"/>
          </a:p>
        </p:txBody>
      </p:sp>
      <p:sp>
        <p:nvSpPr>
          <p:cNvPr id="9" name="Text Placeholder 8"/>
          <p:cNvSpPr>
            <a:spLocks noGrp="1"/>
          </p:cNvSpPr>
          <p:nvPr>
            <p:ph type="body" sz="quarter" idx="3"/>
          </p:nvPr>
        </p:nvSpPr>
        <p:spPr/>
        <p:txBody>
          <a:bodyPr>
            <a:normAutofit/>
          </a:bodyPr>
          <a:lstStyle/>
          <a:p>
            <a:r>
              <a:rPr lang="en-US" dirty="0" smtClean="0"/>
              <a:t>Typical Diet</a:t>
            </a:r>
            <a:endParaRPr lang="en-US" dirty="0"/>
          </a:p>
        </p:txBody>
      </p:sp>
      <p:sp>
        <p:nvSpPr>
          <p:cNvPr id="11" name="Content Placeholder 10"/>
          <p:cNvSpPr>
            <a:spLocks noGrp="1"/>
          </p:cNvSpPr>
          <p:nvPr>
            <p:ph sz="quarter" idx="4"/>
          </p:nvPr>
        </p:nvSpPr>
        <p:spPr/>
        <p:txBody>
          <a:bodyPr>
            <a:normAutofit fontScale="92500" lnSpcReduction="10000"/>
          </a:bodyPr>
          <a:lstStyle/>
          <a:p>
            <a:r>
              <a:rPr lang="en-US" dirty="0" smtClean="0"/>
              <a:t>Consumes 1,800 calories a day.</a:t>
            </a:r>
          </a:p>
          <a:p>
            <a:r>
              <a:rPr lang="en-US" dirty="0" smtClean="0"/>
              <a:t>Breakfast:  1 Boiled egg and juice</a:t>
            </a:r>
          </a:p>
          <a:p>
            <a:r>
              <a:rPr lang="en-US" dirty="0" smtClean="0"/>
              <a:t>Snack:  Donut</a:t>
            </a:r>
          </a:p>
          <a:p>
            <a:r>
              <a:rPr lang="en-US" dirty="0" smtClean="0"/>
              <a:t>Lunch:  Salad, chicken breast, crackers</a:t>
            </a:r>
          </a:p>
          <a:p>
            <a:r>
              <a:rPr lang="en-US" dirty="0" smtClean="0"/>
              <a:t>Snack:  Carrots and hot tea</a:t>
            </a:r>
          </a:p>
          <a:p>
            <a:r>
              <a:rPr lang="en-US" dirty="0" smtClean="0"/>
              <a:t>Dinner: Salmon, green beans, baked potato.</a:t>
            </a:r>
          </a:p>
          <a:p>
            <a:r>
              <a:rPr lang="en-US" dirty="0" smtClean="0"/>
              <a:t>Dessert:  Fruit popsicle.</a:t>
            </a:r>
            <a:endParaRPr lang="en-US" dirty="0"/>
          </a:p>
        </p:txBody>
      </p:sp>
    </p:spTree>
    <p:extLst>
      <p:ext uri="{BB962C8B-B14F-4D97-AF65-F5344CB8AC3E}">
        <p14:creationId xmlns:p14="http://schemas.microsoft.com/office/powerpoint/2010/main" val="3420006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mildred</a:t>
            </a:r>
            <a:endParaRPr lang="en-US" dirty="0"/>
          </a:p>
        </p:txBody>
      </p:sp>
      <p:sp>
        <p:nvSpPr>
          <p:cNvPr id="3" name="Content Placeholder 2"/>
          <p:cNvSpPr>
            <a:spLocks noGrp="1"/>
          </p:cNvSpPr>
          <p:nvPr>
            <p:ph idx="1"/>
          </p:nvPr>
        </p:nvSpPr>
        <p:spPr>
          <a:xfrm>
            <a:off x="1371600" y="2438400"/>
            <a:ext cx="5026260" cy="3048001"/>
          </a:xfrm>
        </p:spPr>
        <p:txBody>
          <a:bodyPr>
            <a:normAutofit fontScale="62500" lnSpcReduction="20000"/>
          </a:bodyPr>
          <a:lstStyle/>
          <a:p>
            <a:r>
              <a:rPr lang="en-US" dirty="0"/>
              <a:t>Mildred – A 75 year old woman who wants to build muscular strength and improve her balance.  She recently fell and although she didn’t hurt herself too badly, it was the wake up call she needed.  Without improving her balance and strength to catch herself if she falls, again she is afraid she will break a hip or worse.  </a:t>
            </a:r>
          </a:p>
          <a:p>
            <a:r>
              <a:rPr lang="en-US" dirty="0" smtClean="0"/>
              <a:t>Loves </a:t>
            </a:r>
            <a:r>
              <a:rPr lang="en-US" dirty="0"/>
              <a:t>to play doubles tennis with her friends, but she admits there is more talking than playing.</a:t>
            </a:r>
          </a:p>
          <a:p>
            <a:r>
              <a:rPr lang="en-US" dirty="0" smtClean="0"/>
              <a:t>Mildred wants </a:t>
            </a:r>
            <a:r>
              <a:rPr lang="en-US" dirty="0"/>
              <a:t>to improve her muscular strength for her arms, legs, and core.  She wants to learn exercises to improve her balance.  She wants to learn how to improve her cardio fitness without hurting her arthritis joints in her knees and ankles.  </a:t>
            </a:r>
            <a:r>
              <a:rPr lang="en-US" dirty="0" smtClean="0"/>
              <a:t>She would like to lose 10 pounds.</a:t>
            </a:r>
            <a:endParaRPr lang="en-US" dirty="0"/>
          </a:p>
          <a:p>
            <a:pPr indent="0">
              <a:buNone/>
            </a:pPr>
            <a:endParaRPr lang="en-US" dirty="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6624" y="2713626"/>
            <a:ext cx="1554264" cy="1533632"/>
          </a:xfrm>
          <a:prstGeom prst="rect">
            <a:avLst/>
          </a:prstGeom>
        </p:spPr>
      </p:pic>
    </p:spTree>
    <p:extLst>
      <p:ext uri="{BB962C8B-B14F-4D97-AF65-F5344CB8AC3E}">
        <p14:creationId xmlns:p14="http://schemas.microsoft.com/office/powerpoint/2010/main" val="9235690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Mildred Info</a:t>
            </a:r>
            <a:endParaRPr lang="en-US" dirty="0"/>
          </a:p>
        </p:txBody>
      </p:sp>
      <p:sp>
        <p:nvSpPr>
          <p:cNvPr id="8" name="Text Placeholder 7"/>
          <p:cNvSpPr>
            <a:spLocks noGrp="1"/>
          </p:cNvSpPr>
          <p:nvPr>
            <p:ph type="body" idx="1"/>
          </p:nvPr>
        </p:nvSpPr>
        <p:spPr/>
        <p:txBody>
          <a:bodyPr>
            <a:normAutofit/>
          </a:bodyPr>
          <a:lstStyle/>
          <a:p>
            <a:r>
              <a:rPr lang="en-US" dirty="0" smtClean="0"/>
              <a:t>Fitnessgram Scores</a:t>
            </a:r>
            <a:endParaRPr lang="en-US" dirty="0"/>
          </a:p>
        </p:txBody>
      </p:sp>
      <p:sp>
        <p:nvSpPr>
          <p:cNvPr id="10" name="Content Placeholder 9"/>
          <p:cNvSpPr>
            <a:spLocks noGrp="1"/>
          </p:cNvSpPr>
          <p:nvPr>
            <p:ph sz="half" idx="2"/>
          </p:nvPr>
        </p:nvSpPr>
        <p:spPr/>
        <p:txBody>
          <a:bodyPr>
            <a:normAutofit/>
          </a:bodyPr>
          <a:lstStyle/>
          <a:p>
            <a:r>
              <a:rPr lang="en-US" dirty="0" smtClean="0"/>
              <a:t>Height: 5’2” </a:t>
            </a:r>
          </a:p>
          <a:p>
            <a:r>
              <a:rPr lang="en-US" dirty="0" smtClean="0"/>
              <a:t>Weight:  140 </a:t>
            </a:r>
            <a:r>
              <a:rPr lang="en-US" dirty="0" err="1"/>
              <a:t>lbs</a:t>
            </a:r>
            <a:endParaRPr lang="en-US" dirty="0"/>
          </a:p>
          <a:p>
            <a:r>
              <a:rPr lang="en-US" dirty="0" smtClean="0"/>
              <a:t>One Mile Walk: 20:00, Heart Rate 165</a:t>
            </a:r>
          </a:p>
          <a:p>
            <a:r>
              <a:rPr lang="en-US" dirty="0" smtClean="0"/>
              <a:t>Push Ups: 0</a:t>
            </a:r>
          </a:p>
          <a:p>
            <a:r>
              <a:rPr lang="en-US" dirty="0" smtClean="0"/>
              <a:t>Curl Ups: 3</a:t>
            </a:r>
          </a:p>
          <a:p>
            <a:r>
              <a:rPr lang="en-US" dirty="0" smtClean="0"/>
              <a:t>Flexibility:  Fail flexibility</a:t>
            </a:r>
            <a:endParaRPr lang="en-US" dirty="0"/>
          </a:p>
        </p:txBody>
      </p:sp>
      <p:sp>
        <p:nvSpPr>
          <p:cNvPr id="9" name="Text Placeholder 8"/>
          <p:cNvSpPr>
            <a:spLocks noGrp="1"/>
          </p:cNvSpPr>
          <p:nvPr>
            <p:ph type="body" sz="quarter" idx="3"/>
          </p:nvPr>
        </p:nvSpPr>
        <p:spPr/>
        <p:txBody>
          <a:bodyPr>
            <a:normAutofit/>
          </a:bodyPr>
          <a:lstStyle/>
          <a:p>
            <a:r>
              <a:rPr lang="en-US" dirty="0" smtClean="0"/>
              <a:t>Typical Diet</a:t>
            </a:r>
            <a:endParaRPr lang="en-US" dirty="0"/>
          </a:p>
        </p:txBody>
      </p:sp>
      <p:sp>
        <p:nvSpPr>
          <p:cNvPr id="11" name="Content Placeholder 10"/>
          <p:cNvSpPr>
            <a:spLocks noGrp="1"/>
          </p:cNvSpPr>
          <p:nvPr>
            <p:ph sz="quarter" idx="4"/>
          </p:nvPr>
        </p:nvSpPr>
        <p:spPr/>
        <p:txBody>
          <a:bodyPr>
            <a:normAutofit fontScale="92500" lnSpcReduction="20000"/>
          </a:bodyPr>
          <a:lstStyle/>
          <a:p>
            <a:r>
              <a:rPr lang="en-US" dirty="0" smtClean="0"/>
              <a:t>Consumes 2,00 calories a day.</a:t>
            </a:r>
          </a:p>
          <a:p>
            <a:r>
              <a:rPr lang="en-US" dirty="0" smtClean="0"/>
              <a:t>Breakfast:  Raisin bran cereal, toast, orange juice</a:t>
            </a:r>
          </a:p>
          <a:p>
            <a:r>
              <a:rPr lang="en-US" dirty="0" smtClean="0"/>
              <a:t>Snack:  bagel</a:t>
            </a:r>
          </a:p>
          <a:p>
            <a:r>
              <a:rPr lang="en-US" dirty="0" smtClean="0"/>
              <a:t>Lunch: Whole wheat bread </a:t>
            </a:r>
            <a:r>
              <a:rPr lang="en-US" smtClean="0"/>
              <a:t>turkey sandwich</a:t>
            </a:r>
            <a:r>
              <a:rPr lang="en-US" dirty="0" smtClean="0"/>
              <a:t>, chips, soda</a:t>
            </a:r>
          </a:p>
          <a:p>
            <a:r>
              <a:rPr lang="en-US" dirty="0" smtClean="0"/>
              <a:t>Snack:  Fruit cup</a:t>
            </a:r>
          </a:p>
          <a:p>
            <a:r>
              <a:rPr lang="en-US" dirty="0" smtClean="0"/>
              <a:t>Dinner: Baked chicken, roasted vegetables, salad.</a:t>
            </a:r>
          </a:p>
          <a:p>
            <a:r>
              <a:rPr lang="en-US" dirty="0" smtClean="0"/>
              <a:t>Desert: Pudding</a:t>
            </a:r>
            <a:endParaRPr lang="en-US" dirty="0"/>
          </a:p>
        </p:txBody>
      </p:sp>
    </p:spTree>
    <p:extLst>
      <p:ext uri="{BB962C8B-B14F-4D97-AF65-F5344CB8AC3E}">
        <p14:creationId xmlns:p14="http://schemas.microsoft.com/office/powerpoint/2010/main" val="3420006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Bingo</a:t>
            </a:r>
            <a:endParaRPr lang="en-US" dirty="0"/>
          </a:p>
        </p:txBody>
      </p:sp>
      <p:sp>
        <p:nvSpPr>
          <p:cNvPr id="3" name="Content Placeholder 2"/>
          <p:cNvSpPr>
            <a:spLocks noGrp="1"/>
          </p:cNvSpPr>
          <p:nvPr>
            <p:ph idx="1"/>
          </p:nvPr>
        </p:nvSpPr>
        <p:spPr>
          <a:xfrm>
            <a:off x="1371600" y="2438400"/>
            <a:ext cx="3906559" cy="3048001"/>
          </a:xfrm>
        </p:spPr>
        <p:txBody>
          <a:bodyPr>
            <a:normAutofit fontScale="70000" lnSpcReduction="20000"/>
          </a:bodyPr>
          <a:lstStyle/>
          <a:p>
            <a:r>
              <a:rPr lang="en-US" dirty="0" smtClean="0"/>
              <a:t>Bingo </a:t>
            </a:r>
            <a:r>
              <a:rPr lang="en-US" dirty="0"/>
              <a:t>– </a:t>
            </a:r>
            <a:r>
              <a:rPr lang="en-US" dirty="0" smtClean="0"/>
              <a:t>Is an 8 year old boy who is starting to get overweight.  He loves baseball and video games.  His parents are worried that if they don’t get a handle on his weight now that Bingo will </a:t>
            </a:r>
            <a:r>
              <a:rPr lang="en-US" dirty="0"/>
              <a:t>continue to gain weight and his quality of life will decrease</a:t>
            </a:r>
            <a:r>
              <a:rPr lang="en-US" dirty="0" smtClean="0"/>
              <a:t>.</a:t>
            </a:r>
          </a:p>
          <a:p>
            <a:r>
              <a:rPr lang="en-US" dirty="0" smtClean="0"/>
              <a:t>Loves video games (5 hours a day).</a:t>
            </a:r>
          </a:p>
          <a:p>
            <a:r>
              <a:rPr lang="en-US" dirty="0" smtClean="0"/>
              <a:t>Loves the Padres baseball team.  </a:t>
            </a:r>
            <a:endParaRPr lang="en-US" dirty="0"/>
          </a:p>
          <a:p>
            <a:r>
              <a:rPr lang="en-US" dirty="0" smtClean="0"/>
              <a:t>Bingo wants </a:t>
            </a:r>
            <a:r>
              <a:rPr lang="en-US" dirty="0"/>
              <a:t>to lose 50 pounds, gain muscular strength and speed so he can play baseball on </a:t>
            </a:r>
            <a:r>
              <a:rPr lang="en-US" dirty="0" smtClean="0"/>
              <a:t>an after school </a:t>
            </a:r>
            <a:r>
              <a:rPr lang="en-US" dirty="0"/>
              <a:t>team</a:t>
            </a:r>
            <a:r>
              <a:rPr lang="en-US" dirty="0" smtClean="0"/>
              <a:t>.</a:t>
            </a:r>
          </a:p>
          <a:p>
            <a:endParaRPr lang="en-US" dirty="0"/>
          </a:p>
          <a:p>
            <a:endParaRPr lang="en-US" dirty="0" smtClean="0"/>
          </a:p>
          <a:p>
            <a:endParaRPr lang="en-US" dirty="0"/>
          </a:p>
          <a:p>
            <a:pPr indent="0">
              <a:buNone/>
            </a:pPr>
            <a:endParaRPr lang="en-US" dirty="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6663" y="2438400"/>
            <a:ext cx="2105737" cy="1319793"/>
          </a:xfrm>
          <a:prstGeom prst="rect">
            <a:avLst/>
          </a:prstGeom>
        </p:spPr>
      </p:pic>
      <p:pic>
        <p:nvPicPr>
          <p:cNvPr id="6" name="Picture 5"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4200" y="3903836"/>
            <a:ext cx="2356646" cy="1582565"/>
          </a:xfrm>
          <a:prstGeom prst="rect">
            <a:avLst/>
          </a:prstGeom>
        </p:spPr>
      </p:pic>
    </p:spTree>
    <p:extLst>
      <p:ext uri="{BB962C8B-B14F-4D97-AF65-F5344CB8AC3E}">
        <p14:creationId xmlns:p14="http://schemas.microsoft.com/office/powerpoint/2010/main" val="10800015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Bingo Info</a:t>
            </a:r>
            <a:endParaRPr lang="en-US" dirty="0"/>
          </a:p>
        </p:txBody>
      </p:sp>
      <p:sp>
        <p:nvSpPr>
          <p:cNvPr id="8" name="Text Placeholder 7"/>
          <p:cNvSpPr>
            <a:spLocks noGrp="1"/>
          </p:cNvSpPr>
          <p:nvPr>
            <p:ph type="body" idx="1"/>
          </p:nvPr>
        </p:nvSpPr>
        <p:spPr/>
        <p:txBody>
          <a:bodyPr>
            <a:normAutofit/>
          </a:bodyPr>
          <a:lstStyle/>
          <a:p>
            <a:r>
              <a:rPr lang="en-US" dirty="0" smtClean="0"/>
              <a:t>Fitnessgram Scores</a:t>
            </a:r>
            <a:endParaRPr lang="en-US" dirty="0"/>
          </a:p>
        </p:txBody>
      </p:sp>
      <p:sp>
        <p:nvSpPr>
          <p:cNvPr id="10" name="Content Placeholder 9"/>
          <p:cNvSpPr>
            <a:spLocks noGrp="1"/>
          </p:cNvSpPr>
          <p:nvPr>
            <p:ph sz="half" idx="2"/>
          </p:nvPr>
        </p:nvSpPr>
        <p:spPr/>
        <p:txBody>
          <a:bodyPr>
            <a:normAutofit/>
          </a:bodyPr>
          <a:lstStyle/>
          <a:p>
            <a:r>
              <a:rPr lang="en-US" dirty="0" smtClean="0"/>
              <a:t>Height: 4’8</a:t>
            </a:r>
            <a:r>
              <a:rPr lang="en-US" dirty="0"/>
              <a:t>” </a:t>
            </a:r>
            <a:endParaRPr lang="en-US" dirty="0" smtClean="0"/>
          </a:p>
          <a:p>
            <a:r>
              <a:rPr lang="en-US" dirty="0" smtClean="0"/>
              <a:t>Weight:  150 </a:t>
            </a:r>
            <a:r>
              <a:rPr lang="en-US" dirty="0" err="1"/>
              <a:t>lbs</a:t>
            </a:r>
            <a:endParaRPr lang="en-US" dirty="0"/>
          </a:p>
          <a:p>
            <a:r>
              <a:rPr lang="en-US" dirty="0" smtClean="0"/>
              <a:t>One Mile Run: 15</a:t>
            </a:r>
            <a:r>
              <a:rPr lang="en-US" dirty="0"/>
              <a:t>:</a:t>
            </a:r>
            <a:r>
              <a:rPr lang="en-US" dirty="0" smtClean="0"/>
              <a:t>00</a:t>
            </a:r>
          </a:p>
          <a:p>
            <a:r>
              <a:rPr lang="en-US" dirty="0" smtClean="0"/>
              <a:t>Push Ups: 0</a:t>
            </a:r>
          </a:p>
          <a:p>
            <a:r>
              <a:rPr lang="en-US" dirty="0" smtClean="0"/>
              <a:t>Curl Ups: 0</a:t>
            </a:r>
          </a:p>
          <a:p>
            <a:r>
              <a:rPr lang="en-US" dirty="0" smtClean="0"/>
              <a:t>Flexibility:  Shoulder Stretch</a:t>
            </a:r>
            <a:endParaRPr lang="en-US" dirty="0"/>
          </a:p>
        </p:txBody>
      </p:sp>
      <p:sp>
        <p:nvSpPr>
          <p:cNvPr id="9" name="Text Placeholder 8"/>
          <p:cNvSpPr>
            <a:spLocks noGrp="1"/>
          </p:cNvSpPr>
          <p:nvPr>
            <p:ph type="body" sz="quarter" idx="3"/>
          </p:nvPr>
        </p:nvSpPr>
        <p:spPr/>
        <p:txBody>
          <a:bodyPr>
            <a:normAutofit/>
          </a:bodyPr>
          <a:lstStyle/>
          <a:p>
            <a:r>
              <a:rPr lang="en-US" dirty="0" smtClean="0"/>
              <a:t>Typical Diet</a:t>
            </a:r>
            <a:endParaRPr lang="en-US" dirty="0"/>
          </a:p>
        </p:txBody>
      </p:sp>
      <p:sp>
        <p:nvSpPr>
          <p:cNvPr id="11" name="Content Placeholder 10"/>
          <p:cNvSpPr>
            <a:spLocks noGrp="1"/>
          </p:cNvSpPr>
          <p:nvPr>
            <p:ph sz="quarter" idx="4"/>
          </p:nvPr>
        </p:nvSpPr>
        <p:spPr/>
        <p:txBody>
          <a:bodyPr>
            <a:normAutofit fontScale="85000" lnSpcReduction="20000"/>
          </a:bodyPr>
          <a:lstStyle/>
          <a:p>
            <a:r>
              <a:rPr lang="en-US" dirty="0" smtClean="0"/>
              <a:t>Consumes 3,500 calories a day.</a:t>
            </a:r>
          </a:p>
          <a:p>
            <a:r>
              <a:rPr lang="en-US" dirty="0" smtClean="0"/>
              <a:t>Breakfast:  Chocolate Muffin and Chocolate Milk</a:t>
            </a:r>
          </a:p>
          <a:p>
            <a:r>
              <a:rPr lang="en-US" dirty="0" smtClean="0"/>
              <a:t>Snack:  </a:t>
            </a:r>
            <a:r>
              <a:rPr lang="en-US" dirty="0" err="1" smtClean="0"/>
              <a:t>Takis</a:t>
            </a:r>
            <a:r>
              <a:rPr lang="en-US" dirty="0" smtClean="0"/>
              <a:t> and Soda</a:t>
            </a:r>
          </a:p>
          <a:p>
            <a:r>
              <a:rPr lang="en-US" dirty="0" smtClean="0"/>
              <a:t>Lunch:  Carne Asada Burrito and Soda</a:t>
            </a:r>
          </a:p>
          <a:p>
            <a:r>
              <a:rPr lang="en-US" dirty="0" smtClean="0"/>
              <a:t>Snack:  Hot Cheetos</a:t>
            </a:r>
          </a:p>
          <a:p>
            <a:r>
              <a:rPr lang="en-US" dirty="0" smtClean="0"/>
              <a:t>Dinner: Pizza and Soda</a:t>
            </a:r>
          </a:p>
          <a:p>
            <a:r>
              <a:rPr lang="en-US" dirty="0" smtClean="0"/>
              <a:t>Snack:  Macaroni and cheese from </a:t>
            </a:r>
            <a:r>
              <a:rPr lang="en-US" smtClean="0"/>
              <a:t>the box</a:t>
            </a:r>
            <a:endParaRPr lang="en-US" dirty="0" smtClean="0"/>
          </a:p>
          <a:p>
            <a:r>
              <a:rPr lang="en-US" dirty="0" smtClean="0"/>
              <a:t>Dessert: Large serving of cake or pie, whatever mom baked for the night</a:t>
            </a:r>
            <a:endParaRPr lang="en-US" dirty="0"/>
          </a:p>
        </p:txBody>
      </p:sp>
    </p:spTree>
    <p:extLst>
      <p:ext uri="{BB962C8B-B14F-4D97-AF65-F5344CB8AC3E}">
        <p14:creationId xmlns:p14="http://schemas.microsoft.com/office/powerpoint/2010/main" val="387314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Sunny</a:t>
            </a:r>
            <a:endParaRPr lang="en-US" dirty="0"/>
          </a:p>
        </p:txBody>
      </p:sp>
      <p:sp>
        <p:nvSpPr>
          <p:cNvPr id="3" name="Content Placeholder 2"/>
          <p:cNvSpPr>
            <a:spLocks noGrp="1"/>
          </p:cNvSpPr>
          <p:nvPr>
            <p:ph idx="1"/>
          </p:nvPr>
        </p:nvSpPr>
        <p:spPr>
          <a:xfrm>
            <a:off x="1371601" y="2438400"/>
            <a:ext cx="4273570" cy="3048001"/>
          </a:xfrm>
        </p:spPr>
        <p:txBody>
          <a:bodyPr>
            <a:normAutofit fontScale="62500" lnSpcReduction="20000"/>
          </a:bodyPr>
          <a:lstStyle/>
          <a:p>
            <a:r>
              <a:rPr lang="en-US" dirty="0" smtClean="0"/>
              <a:t>Sunny </a:t>
            </a:r>
            <a:r>
              <a:rPr lang="en-US" dirty="0"/>
              <a:t>– An obese 15 year old female who has always struggled with her weight.  She is at the age where she wants to go to dances and maybe have a boyfriend but thinks her weight is going to hold her back on being a teen with an active social life.</a:t>
            </a:r>
          </a:p>
          <a:p>
            <a:r>
              <a:rPr lang="en-US" dirty="0" smtClean="0"/>
              <a:t>Loves </a:t>
            </a:r>
            <a:r>
              <a:rPr lang="en-US" dirty="0"/>
              <a:t>vegetables and thinks she would like to try </a:t>
            </a:r>
            <a:r>
              <a:rPr lang="en-US" dirty="0" err="1"/>
              <a:t>Zumba</a:t>
            </a:r>
            <a:r>
              <a:rPr lang="en-US" dirty="0"/>
              <a:t> but </a:t>
            </a:r>
            <a:r>
              <a:rPr lang="en-US" dirty="0" smtClean="0"/>
              <a:t>is too </a:t>
            </a:r>
            <a:r>
              <a:rPr lang="en-US" dirty="0"/>
              <a:t>embarrassed to go to a class.</a:t>
            </a:r>
          </a:p>
          <a:p>
            <a:r>
              <a:rPr lang="en-US" dirty="0" smtClean="0"/>
              <a:t>Sunny wants </a:t>
            </a:r>
            <a:r>
              <a:rPr lang="en-US" dirty="0"/>
              <a:t>to lose </a:t>
            </a:r>
            <a:r>
              <a:rPr lang="en-US" dirty="0" smtClean="0"/>
              <a:t>40 </a:t>
            </a:r>
            <a:r>
              <a:rPr lang="en-US" dirty="0"/>
              <a:t>pounds, tone up to look good in her </a:t>
            </a:r>
            <a:r>
              <a:rPr lang="en-US" dirty="0" smtClean="0"/>
              <a:t>clothes for prom, </a:t>
            </a:r>
            <a:r>
              <a:rPr lang="en-US" dirty="0"/>
              <a:t>and get in shape so she can pass the state Fitnessgram test.</a:t>
            </a:r>
          </a:p>
          <a:p>
            <a:pPr indent="0">
              <a:buNone/>
            </a:pPr>
            <a:endParaRPr lang="en-US" dirty="0"/>
          </a:p>
        </p:txBody>
      </p:sp>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8480" y="3873123"/>
            <a:ext cx="980290" cy="1613277"/>
          </a:xfrm>
          <a:prstGeom prst="rect">
            <a:avLst/>
          </a:prstGeom>
        </p:spPr>
      </p:pic>
      <p:pic>
        <p:nvPicPr>
          <p:cNvPr id="6" name="Picture 5"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4124" y="2147630"/>
            <a:ext cx="2019305" cy="1512529"/>
          </a:xfrm>
          <a:prstGeom prst="rect">
            <a:avLst/>
          </a:prstGeom>
        </p:spPr>
      </p:pic>
    </p:spTree>
    <p:extLst>
      <p:ext uri="{BB962C8B-B14F-4D97-AF65-F5344CB8AC3E}">
        <p14:creationId xmlns:p14="http://schemas.microsoft.com/office/powerpoint/2010/main" val="42703429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Sunny Info</a:t>
            </a:r>
            <a:endParaRPr lang="en-US" dirty="0"/>
          </a:p>
        </p:txBody>
      </p:sp>
      <p:sp>
        <p:nvSpPr>
          <p:cNvPr id="8" name="Text Placeholder 7"/>
          <p:cNvSpPr>
            <a:spLocks noGrp="1"/>
          </p:cNvSpPr>
          <p:nvPr>
            <p:ph type="body" idx="1"/>
          </p:nvPr>
        </p:nvSpPr>
        <p:spPr/>
        <p:txBody>
          <a:bodyPr>
            <a:normAutofit/>
          </a:bodyPr>
          <a:lstStyle/>
          <a:p>
            <a:r>
              <a:rPr lang="en-US" dirty="0" smtClean="0"/>
              <a:t>Fitnessgram Scores</a:t>
            </a:r>
            <a:endParaRPr lang="en-US" dirty="0"/>
          </a:p>
        </p:txBody>
      </p:sp>
      <p:sp>
        <p:nvSpPr>
          <p:cNvPr id="10" name="Content Placeholder 9"/>
          <p:cNvSpPr>
            <a:spLocks noGrp="1"/>
          </p:cNvSpPr>
          <p:nvPr>
            <p:ph sz="half" idx="2"/>
          </p:nvPr>
        </p:nvSpPr>
        <p:spPr/>
        <p:txBody>
          <a:bodyPr>
            <a:normAutofit/>
          </a:bodyPr>
          <a:lstStyle/>
          <a:p>
            <a:r>
              <a:rPr lang="en-US" dirty="0" smtClean="0"/>
              <a:t>Height: 5’5” </a:t>
            </a:r>
          </a:p>
          <a:p>
            <a:r>
              <a:rPr lang="en-US" dirty="0" smtClean="0"/>
              <a:t>Weight:  225 </a:t>
            </a:r>
            <a:r>
              <a:rPr lang="en-US" dirty="0" err="1"/>
              <a:t>lbs</a:t>
            </a:r>
            <a:endParaRPr lang="en-US" dirty="0"/>
          </a:p>
          <a:p>
            <a:r>
              <a:rPr lang="en-US" dirty="0" smtClean="0"/>
              <a:t>One Mile Run: 17:00</a:t>
            </a:r>
          </a:p>
          <a:p>
            <a:r>
              <a:rPr lang="en-US" dirty="0" smtClean="0"/>
              <a:t>Push Ups: 0</a:t>
            </a:r>
          </a:p>
          <a:p>
            <a:r>
              <a:rPr lang="en-US" dirty="0" smtClean="0"/>
              <a:t>Curl Ups: 5</a:t>
            </a:r>
          </a:p>
          <a:p>
            <a:r>
              <a:rPr lang="en-US" dirty="0" smtClean="0"/>
              <a:t>Flexibility:  Shoulder Stretch</a:t>
            </a:r>
            <a:endParaRPr lang="en-US" dirty="0"/>
          </a:p>
        </p:txBody>
      </p:sp>
      <p:sp>
        <p:nvSpPr>
          <p:cNvPr id="9" name="Text Placeholder 8"/>
          <p:cNvSpPr>
            <a:spLocks noGrp="1"/>
          </p:cNvSpPr>
          <p:nvPr>
            <p:ph type="body" sz="quarter" idx="3"/>
          </p:nvPr>
        </p:nvSpPr>
        <p:spPr/>
        <p:txBody>
          <a:bodyPr>
            <a:normAutofit/>
          </a:bodyPr>
          <a:lstStyle/>
          <a:p>
            <a:r>
              <a:rPr lang="en-US" dirty="0" smtClean="0"/>
              <a:t>Typical Diet</a:t>
            </a:r>
            <a:endParaRPr lang="en-US" dirty="0"/>
          </a:p>
        </p:txBody>
      </p:sp>
      <p:sp>
        <p:nvSpPr>
          <p:cNvPr id="11" name="Content Placeholder 10"/>
          <p:cNvSpPr>
            <a:spLocks noGrp="1"/>
          </p:cNvSpPr>
          <p:nvPr>
            <p:ph sz="quarter" idx="4"/>
          </p:nvPr>
        </p:nvSpPr>
        <p:spPr/>
        <p:txBody>
          <a:bodyPr>
            <a:normAutofit fontScale="92500"/>
          </a:bodyPr>
          <a:lstStyle/>
          <a:p>
            <a:r>
              <a:rPr lang="en-US" dirty="0" smtClean="0"/>
              <a:t>Consumes 4,000 calories a day.</a:t>
            </a:r>
          </a:p>
          <a:p>
            <a:r>
              <a:rPr lang="en-US" dirty="0" smtClean="0"/>
              <a:t>Breakfast:  Large fruit smoothie and waffles</a:t>
            </a:r>
          </a:p>
          <a:p>
            <a:r>
              <a:rPr lang="en-US" dirty="0" smtClean="0"/>
              <a:t>Snack:  Cinnamon roll</a:t>
            </a:r>
          </a:p>
          <a:p>
            <a:r>
              <a:rPr lang="en-US" dirty="0" smtClean="0"/>
              <a:t>Lunch:  Tacos and Soda</a:t>
            </a:r>
          </a:p>
          <a:p>
            <a:r>
              <a:rPr lang="en-US" dirty="0" smtClean="0"/>
              <a:t>Snack:  Large Mocha </a:t>
            </a:r>
            <a:r>
              <a:rPr lang="en-US" dirty="0" err="1" smtClean="0"/>
              <a:t>Frapp</a:t>
            </a:r>
            <a:endParaRPr lang="en-US" dirty="0" smtClean="0"/>
          </a:p>
          <a:p>
            <a:r>
              <a:rPr lang="en-US" dirty="0" smtClean="0"/>
              <a:t>Dinner: Cheeseburger and Fries</a:t>
            </a:r>
          </a:p>
          <a:p>
            <a:r>
              <a:rPr lang="en-US" dirty="0" smtClean="0"/>
              <a:t>Dessert:  Girl scout cookies</a:t>
            </a:r>
            <a:endParaRPr lang="en-US" dirty="0"/>
          </a:p>
        </p:txBody>
      </p:sp>
    </p:spTree>
    <p:extLst>
      <p:ext uri="{BB962C8B-B14F-4D97-AF65-F5344CB8AC3E}">
        <p14:creationId xmlns:p14="http://schemas.microsoft.com/office/powerpoint/2010/main" val="342000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Carlos</a:t>
            </a:r>
            <a:endParaRPr lang="en-US" dirty="0"/>
          </a:p>
        </p:txBody>
      </p:sp>
      <p:sp>
        <p:nvSpPr>
          <p:cNvPr id="3" name="Content Placeholder 2"/>
          <p:cNvSpPr>
            <a:spLocks noGrp="1"/>
          </p:cNvSpPr>
          <p:nvPr>
            <p:ph idx="1"/>
          </p:nvPr>
        </p:nvSpPr>
        <p:spPr>
          <a:xfrm>
            <a:off x="1371601" y="2438400"/>
            <a:ext cx="4414700" cy="3048001"/>
          </a:xfrm>
        </p:spPr>
        <p:txBody>
          <a:bodyPr>
            <a:normAutofit fontScale="62500" lnSpcReduction="20000"/>
          </a:bodyPr>
          <a:lstStyle/>
          <a:p>
            <a:r>
              <a:rPr lang="en-US" dirty="0"/>
              <a:t>Carlos – An athletic thin 16 year old male who has never had a weight problem – just the opposite!  Carlos loves to play sports and eats a lot of calories, but just can’t put on any weight.  He feels he is too skinny for the sports he wants to play and he wants to put on some muscle “for the ladies”. </a:t>
            </a:r>
          </a:p>
          <a:p>
            <a:r>
              <a:rPr lang="en-US" dirty="0" smtClean="0"/>
              <a:t>Loves </a:t>
            </a:r>
            <a:r>
              <a:rPr lang="en-US" dirty="0"/>
              <a:t>basketball, football and any sport where you are active. </a:t>
            </a:r>
          </a:p>
          <a:p>
            <a:r>
              <a:rPr lang="en-US" dirty="0" smtClean="0"/>
              <a:t>Carlos wants </a:t>
            </a:r>
            <a:r>
              <a:rPr lang="en-US" dirty="0"/>
              <a:t>to try out for Navy Seals so </a:t>
            </a:r>
            <a:r>
              <a:rPr lang="en-US" dirty="0" smtClean="0"/>
              <a:t>he wants </a:t>
            </a:r>
            <a:r>
              <a:rPr lang="en-US" dirty="0"/>
              <a:t>to prepare for this fitness test.  He also wants to put on muscle so he can show off his “guns” this summer in a tank top for the ladies. </a:t>
            </a:r>
          </a:p>
          <a:p>
            <a:pPr indent="0">
              <a:buNone/>
            </a:pPr>
            <a:endParaRPr lang="en-US" dirty="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0252" y="2438400"/>
            <a:ext cx="1656799" cy="2489725"/>
          </a:xfrm>
          <a:prstGeom prst="rect">
            <a:avLst/>
          </a:prstGeom>
        </p:spPr>
      </p:pic>
    </p:spTree>
    <p:extLst>
      <p:ext uri="{BB962C8B-B14F-4D97-AF65-F5344CB8AC3E}">
        <p14:creationId xmlns:p14="http://schemas.microsoft.com/office/powerpoint/2010/main" val="15551336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Carlos Info</a:t>
            </a:r>
            <a:endParaRPr lang="en-US" dirty="0"/>
          </a:p>
        </p:txBody>
      </p:sp>
      <p:sp>
        <p:nvSpPr>
          <p:cNvPr id="8" name="Text Placeholder 7"/>
          <p:cNvSpPr>
            <a:spLocks noGrp="1"/>
          </p:cNvSpPr>
          <p:nvPr>
            <p:ph type="body" idx="1"/>
          </p:nvPr>
        </p:nvSpPr>
        <p:spPr/>
        <p:txBody>
          <a:bodyPr>
            <a:normAutofit/>
          </a:bodyPr>
          <a:lstStyle/>
          <a:p>
            <a:r>
              <a:rPr lang="en-US" dirty="0" smtClean="0"/>
              <a:t>Fitnessgram Scores</a:t>
            </a:r>
            <a:endParaRPr lang="en-US" dirty="0"/>
          </a:p>
        </p:txBody>
      </p:sp>
      <p:sp>
        <p:nvSpPr>
          <p:cNvPr id="10" name="Content Placeholder 9"/>
          <p:cNvSpPr>
            <a:spLocks noGrp="1"/>
          </p:cNvSpPr>
          <p:nvPr>
            <p:ph sz="half" idx="2"/>
          </p:nvPr>
        </p:nvSpPr>
        <p:spPr/>
        <p:txBody>
          <a:bodyPr>
            <a:normAutofit/>
          </a:bodyPr>
          <a:lstStyle/>
          <a:p>
            <a:r>
              <a:rPr lang="en-US" dirty="0" smtClean="0"/>
              <a:t>Height: 6’2”</a:t>
            </a:r>
          </a:p>
          <a:p>
            <a:r>
              <a:rPr lang="en-US" dirty="0" smtClean="0"/>
              <a:t>Weight:  150 </a:t>
            </a:r>
            <a:r>
              <a:rPr lang="en-US" dirty="0" err="1"/>
              <a:t>lbs</a:t>
            </a:r>
            <a:endParaRPr lang="en-US" dirty="0"/>
          </a:p>
          <a:p>
            <a:r>
              <a:rPr lang="en-US" dirty="0" smtClean="0"/>
              <a:t>One Mile Run: 7:00</a:t>
            </a:r>
          </a:p>
          <a:p>
            <a:r>
              <a:rPr lang="en-US" dirty="0" smtClean="0"/>
              <a:t>Push Ups: 20</a:t>
            </a:r>
          </a:p>
          <a:p>
            <a:r>
              <a:rPr lang="en-US" dirty="0" smtClean="0"/>
              <a:t>Curl Ups: 50</a:t>
            </a:r>
          </a:p>
          <a:p>
            <a:r>
              <a:rPr lang="en-US" dirty="0" smtClean="0"/>
              <a:t>Flexibility:  Fail</a:t>
            </a:r>
            <a:endParaRPr lang="en-US" dirty="0"/>
          </a:p>
        </p:txBody>
      </p:sp>
      <p:sp>
        <p:nvSpPr>
          <p:cNvPr id="9" name="Text Placeholder 8"/>
          <p:cNvSpPr>
            <a:spLocks noGrp="1"/>
          </p:cNvSpPr>
          <p:nvPr>
            <p:ph type="body" sz="quarter" idx="3"/>
          </p:nvPr>
        </p:nvSpPr>
        <p:spPr/>
        <p:txBody>
          <a:bodyPr>
            <a:normAutofit/>
          </a:bodyPr>
          <a:lstStyle/>
          <a:p>
            <a:r>
              <a:rPr lang="en-US" dirty="0" smtClean="0"/>
              <a:t>Typical Diet</a:t>
            </a:r>
            <a:endParaRPr lang="en-US" dirty="0"/>
          </a:p>
        </p:txBody>
      </p:sp>
      <p:sp>
        <p:nvSpPr>
          <p:cNvPr id="11" name="Content Placeholder 10"/>
          <p:cNvSpPr>
            <a:spLocks noGrp="1"/>
          </p:cNvSpPr>
          <p:nvPr>
            <p:ph sz="quarter" idx="4"/>
          </p:nvPr>
        </p:nvSpPr>
        <p:spPr/>
        <p:txBody>
          <a:bodyPr>
            <a:normAutofit fontScale="92500" lnSpcReduction="20000"/>
          </a:bodyPr>
          <a:lstStyle/>
          <a:p>
            <a:r>
              <a:rPr lang="en-US" dirty="0" smtClean="0"/>
              <a:t>Consumes 4,000 calories a day.</a:t>
            </a:r>
          </a:p>
          <a:p>
            <a:r>
              <a:rPr lang="en-US" dirty="0" smtClean="0"/>
              <a:t>Breakfast:  French Toast</a:t>
            </a:r>
          </a:p>
          <a:p>
            <a:r>
              <a:rPr lang="en-US" dirty="0" smtClean="0"/>
              <a:t>Snack:  California Rolls and Soda</a:t>
            </a:r>
          </a:p>
          <a:p>
            <a:r>
              <a:rPr lang="en-US" dirty="0" smtClean="0"/>
              <a:t>Lunch:  Burger, fries, soda</a:t>
            </a:r>
          </a:p>
          <a:p>
            <a:r>
              <a:rPr lang="en-US" dirty="0" smtClean="0"/>
              <a:t>Snack:  </a:t>
            </a:r>
            <a:r>
              <a:rPr lang="en-US" dirty="0" err="1" smtClean="0"/>
              <a:t>Takis</a:t>
            </a:r>
            <a:endParaRPr lang="en-US" dirty="0" smtClean="0"/>
          </a:p>
          <a:p>
            <a:r>
              <a:rPr lang="en-US" dirty="0" smtClean="0"/>
              <a:t>Dinner: Carne Asada burrito, nachos and a coke. </a:t>
            </a:r>
          </a:p>
          <a:p>
            <a:r>
              <a:rPr lang="en-US" dirty="0" smtClean="0"/>
              <a:t>Dessert:  Hah!  No dessert - out for cheeseburgers with his buddies.</a:t>
            </a:r>
            <a:endParaRPr lang="en-US" dirty="0"/>
          </a:p>
        </p:txBody>
      </p:sp>
    </p:spTree>
    <p:extLst>
      <p:ext uri="{BB962C8B-B14F-4D97-AF65-F5344CB8AC3E}">
        <p14:creationId xmlns:p14="http://schemas.microsoft.com/office/powerpoint/2010/main" val="342000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a:t>
            </a:r>
            <a:endParaRPr lang="en-US" dirty="0"/>
          </a:p>
        </p:txBody>
      </p:sp>
      <p:sp>
        <p:nvSpPr>
          <p:cNvPr id="3" name="Content Placeholder 2"/>
          <p:cNvSpPr>
            <a:spLocks noGrp="1"/>
          </p:cNvSpPr>
          <p:nvPr>
            <p:ph idx="1"/>
          </p:nvPr>
        </p:nvSpPr>
        <p:spPr>
          <a:xfrm>
            <a:off x="1371600" y="2438400"/>
            <a:ext cx="4720480" cy="3048001"/>
          </a:xfrm>
        </p:spPr>
        <p:txBody>
          <a:bodyPr>
            <a:normAutofit fontScale="62500" lnSpcReduction="20000"/>
          </a:bodyPr>
          <a:lstStyle/>
          <a:p>
            <a:r>
              <a:rPr lang="en-US" dirty="0"/>
              <a:t>Dan – An overweight 40 year old male.  Dan works long hours to provide for his family and feels he never has time to exercise or to spend quality with his family.  He is worried because his children and are chubby and his wife is overweight too.  Dan wants to be the change agent for his whole family.</a:t>
            </a:r>
          </a:p>
          <a:p>
            <a:r>
              <a:rPr lang="en-US" dirty="0" smtClean="0"/>
              <a:t>Loves </a:t>
            </a:r>
            <a:r>
              <a:rPr lang="en-US" dirty="0"/>
              <a:t>to watch sports on TV, especially football and basketball.  </a:t>
            </a:r>
          </a:p>
          <a:p>
            <a:r>
              <a:rPr lang="en-US" dirty="0" smtClean="0"/>
              <a:t>Dan wants </a:t>
            </a:r>
            <a:r>
              <a:rPr lang="en-US" dirty="0"/>
              <a:t>to learn how to make smart nutrition </a:t>
            </a:r>
            <a:r>
              <a:rPr lang="en-US" dirty="0" smtClean="0"/>
              <a:t>choices, </a:t>
            </a:r>
            <a:r>
              <a:rPr lang="en-US" dirty="0"/>
              <a:t>wants to lose 40 pounds and be a role model for his kids and wife.  Would love to find activities he can do with his family outside that are healthy.  </a:t>
            </a:r>
          </a:p>
          <a:p>
            <a:pPr indent="0">
              <a:buNone/>
            </a:pPr>
            <a:endParaRPr lang="en-US" dirty="0"/>
          </a:p>
        </p:txBody>
      </p:sp>
      <p:pic>
        <p:nvPicPr>
          <p:cNvPr id="5" name="Picture 4"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4338" y="2438400"/>
            <a:ext cx="1646317" cy="2473974"/>
          </a:xfrm>
          <a:prstGeom prst="rect">
            <a:avLst/>
          </a:prstGeom>
        </p:spPr>
      </p:pic>
    </p:spTree>
    <p:extLst>
      <p:ext uri="{BB962C8B-B14F-4D97-AF65-F5344CB8AC3E}">
        <p14:creationId xmlns:p14="http://schemas.microsoft.com/office/powerpoint/2010/main" val="23676092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Dan Info</a:t>
            </a:r>
            <a:endParaRPr lang="en-US" dirty="0"/>
          </a:p>
        </p:txBody>
      </p:sp>
      <p:sp>
        <p:nvSpPr>
          <p:cNvPr id="8" name="Text Placeholder 7"/>
          <p:cNvSpPr>
            <a:spLocks noGrp="1"/>
          </p:cNvSpPr>
          <p:nvPr>
            <p:ph type="body" idx="1"/>
          </p:nvPr>
        </p:nvSpPr>
        <p:spPr/>
        <p:txBody>
          <a:bodyPr>
            <a:normAutofit/>
          </a:bodyPr>
          <a:lstStyle/>
          <a:p>
            <a:r>
              <a:rPr lang="en-US" dirty="0" smtClean="0"/>
              <a:t>Fitnessgram Scores</a:t>
            </a:r>
            <a:endParaRPr lang="en-US" dirty="0"/>
          </a:p>
        </p:txBody>
      </p:sp>
      <p:sp>
        <p:nvSpPr>
          <p:cNvPr id="10" name="Content Placeholder 9"/>
          <p:cNvSpPr>
            <a:spLocks noGrp="1"/>
          </p:cNvSpPr>
          <p:nvPr>
            <p:ph sz="half" idx="2"/>
          </p:nvPr>
        </p:nvSpPr>
        <p:spPr/>
        <p:txBody>
          <a:bodyPr>
            <a:normAutofit/>
          </a:bodyPr>
          <a:lstStyle/>
          <a:p>
            <a:r>
              <a:rPr lang="en-US" dirty="0" smtClean="0"/>
              <a:t>Height: 5;10”</a:t>
            </a:r>
          </a:p>
          <a:p>
            <a:r>
              <a:rPr lang="en-US" dirty="0" smtClean="0"/>
              <a:t>Weight:  250 </a:t>
            </a:r>
            <a:r>
              <a:rPr lang="en-US" dirty="0" err="1"/>
              <a:t>lbs</a:t>
            </a:r>
            <a:endParaRPr lang="en-US" dirty="0"/>
          </a:p>
          <a:p>
            <a:r>
              <a:rPr lang="en-US" dirty="0" smtClean="0"/>
              <a:t>One Mile Run: 16:00</a:t>
            </a:r>
          </a:p>
          <a:p>
            <a:r>
              <a:rPr lang="en-US" dirty="0" smtClean="0"/>
              <a:t>Push Ups: 10</a:t>
            </a:r>
          </a:p>
          <a:p>
            <a:r>
              <a:rPr lang="en-US" dirty="0" smtClean="0"/>
              <a:t>Curl Ups: 30</a:t>
            </a:r>
          </a:p>
          <a:p>
            <a:r>
              <a:rPr lang="en-US" dirty="0" smtClean="0"/>
              <a:t>Flexibility:  Fail</a:t>
            </a:r>
            <a:endParaRPr lang="en-US" dirty="0"/>
          </a:p>
        </p:txBody>
      </p:sp>
      <p:sp>
        <p:nvSpPr>
          <p:cNvPr id="9" name="Text Placeholder 8"/>
          <p:cNvSpPr>
            <a:spLocks noGrp="1"/>
          </p:cNvSpPr>
          <p:nvPr>
            <p:ph type="body" sz="quarter" idx="3"/>
          </p:nvPr>
        </p:nvSpPr>
        <p:spPr/>
        <p:txBody>
          <a:bodyPr>
            <a:normAutofit/>
          </a:bodyPr>
          <a:lstStyle/>
          <a:p>
            <a:r>
              <a:rPr lang="en-US" dirty="0" smtClean="0"/>
              <a:t>Typical Diet</a:t>
            </a:r>
            <a:endParaRPr lang="en-US" dirty="0"/>
          </a:p>
        </p:txBody>
      </p:sp>
      <p:sp>
        <p:nvSpPr>
          <p:cNvPr id="11" name="Content Placeholder 10"/>
          <p:cNvSpPr>
            <a:spLocks noGrp="1"/>
          </p:cNvSpPr>
          <p:nvPr>
            <p:ph sz="quarter" idx="4"/>
          </p:nvPr>
        </p:nvSpPr>
        <p:spPr/>
        <p:txBody>
          <a:bodyPr>
            <a:normAutofit fontScale="92500" lnSpcReduction="20000"/>
          </a:bodyPr>
          <a:lstStyle/>
          <a:p>
            <a:r>
              <a:rPr lang="en-US" dirty="0" smtClean="0"/>
              <a:t>Consumes 4,500 calories a day.</a:t>
            </a:r>
          </a:p>
          <a:p>
            <a:r>
              <a:rPr lang="en-US" dirty="0" smtClean="0"/>
              <a:t>Breakfast:  Coffee and Muffins</a:t>
            </a:r>
          </a:p>
          <a:p>
            <a:r>
              <a:rPr lang="en-US" dirty="0" smtClean="0"/>
              <a:t>Snack:  2 donuts</a:t>
            </a:r>
          </a:p>
          <a:p>
            <a:r>
              <a:rPr lang="en-US" dirty="0" smtClean="0"/>
              <a:t>Lunch:  Double Cheese Burger, Onion Rings, Soda</a:t>
            </a:r>
          </a:p>
          <a:p>
            <a:r>
              <a:rPr lang="en-US" dirty="0" smtClean="0"/>
              <a:t>Snack:  Two Candy Bars</a:t>
            </a:r>
          </a:p>
          <a:p>
            <a:r>
              <a:rPr lang="en-US" dirty="0" smtClean="0"/>
              <a:t>Dinner: Salad, Fried Chicken, Biscuit, Corn, Soda</a:t>
            </a:r>
          </a:p>
          <a:p>
            <a:r>
              <a:rPr lang="en-US" dirty="0" smtClean="0"/>
              <a:t>Dessert:  Large bowl of ice cream and cookies,</a:t>
            </a:r>
            <a:endParaRPr lang="en-US" dirty="0"/>
          </a:p>
        </p:txBody>
      </p:sp>
    </p:spTree>
    <p:extLst>
      <p:ext uri="{BB962C8B-B14F-4D97-AF65-F5344CB8AC3E}">
        <p14:creationId xmlns:p14="http://schemas.microsoft.com/office/powerpoint/2010/main" val="34200068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82</TotalTime>
  <Words>1246</Words>
  <Application>Microsoft Macintosh PowerPoint</Application>
  <PresentationFormat>On-screen Show (4:3)</PresentationFormat>
  <Paragraphs>127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Client Bios</vt:lpstr>
      <vt:lpstr>Bingo</vt:lpstr>
      <vt:lpstr>Bingo Info</vt:lpstr>
      <vt:lpstr>Sunny</vt:lpstr>
      <vt:lpstr>Sunny Info</vt:lpstr>
      <vt:lpstr>Carlos</vt:lpstr>
      <vt:lpstr>Carlos Info</vt:lpstr>
      <vt:lpstr>Dan</vt:lpstr>
      <vt:lpstr>Dan Info</vt:lpstr>
      <vt:lpstr>Edna</vt:lpstr>
      <vt:lpstr>Edna Info</vt:lpstr>
      <vt:lpstr>mildred</vt:lpstr>
      <vt:lpstr>Mildred Info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 BUTLER</dc:creator>
  <cp:lastModifiedBy>KIMBERLY BUTLER</cp:lastModifiedBy>
  <cp:revision>15</cp:revision>
  <dcterms:created xsi:type="dcterms:W3CDTF">2013-05-09T03:57:26Z</dcterms:created>
  <dcterms:modified xsi:type="dcterms:W3CDTF">2013-12-15T04:46:21Z</dcterms:modified>
</cp:coreProperties>
</file>