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67" r:id="rId5"/>
    <p:sldId id="269" r:id="rId6"/>
    <p:sldId id="270" r:id="rId7"/>
    <p:sldId id="268" r:id="rId8"/>
    <p:sldId id="259" r:id="rId9"/>
    <p:sldId id="260" r:id="rId10"/>
    <p:sldId id="261" r:id="rId11"/>
    <p:sldId id="264" r:id="rId12"/>
    <p:sldId id="262" r:id="rId13"/>
    <p:sldId id="265" r:id="rId14"/>
    <p:sldId id="266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July 15,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July 15,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July 15,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July 15,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July 15,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July 15, 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July 15, 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July 15, 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July 15, 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July 15, 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July 15, 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July 15, 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ripps.org/assets/documents/fitnessgoalsheets.pdf" TargetMode="External"/><Relationship Id="rId4" Type="http://schemas.openxmlformats.org/officeDocument/2006/relationships/hyperlink" Target="http://www.cde.ca.gov/ta/tg/pf/documents/pft1213fpscharts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quizlet.com/11254912/general-principles-of-exerise-for-health-and-fitness-chapter-2-flash-card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4" Type="http://schemas.openxmlformats.org/officeDocument/2006/relationships/slide" Target="slide9.xml"/><Relationship Id="rId5" Type="http://schemas.openxmlformats.org/officeDocument/2006/relationships/slide" Target="slide10.xml"/><Relationship Id="rId6" Type="http://schemas.openxmlformats.org/officeDocument/2006/relationships/slide" Target="slide12.xml"/><Relationship Id="rId7" Type="http://schemas.openxmlformats.org/officeDocument/2006/relationships/slide" Target="slide13.xml"/><Relationship Id="rId8" Type="http://schemas.openxmlformats.org/officeDocument/2006/relationships/slide" Target="slide14.xml"/><Relationship Id="rId9" Type="http://schemas.openxmlformats.org/officeDocument/2006/relationships/slide" Target="slide11.xml"/><Relationship Id="rId10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Trainer Cheat Sheet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 </a:t>
            </a:r>
            <a:r>
              <a:rPr lang="en-US" dirty="0" smtClean="0"/>
              <a:t>to assist with fitness plans.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49875" y="5921375"/>
            <a:ext cx="2873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Created by Dr. </a:t>
            </a:r>
            <a:r>
              <a:rPr lang="en-US" dirty="0" smtClean="0"/>
              <a:t>Kim Butler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207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i="1" dirty="0" smtClean="0"/>
              <a:t>Progression is an extension </a:t>
            </a:r>
            <a:r>
              <a:rPr lang="en-US" i="1" dirty="0"/>
              <a:t>of the overload principle and states that overload should be increased gradually over the course of a physical fitness training program</a:t>
            </a:r>
            <a:r>
              <a:rPr lang="en-US" i="1" dirty="0" smtClean="0"/>
              <a:t>. As </a:t>
            </a:r>
            <a:r>
              <a:rPr lang="en-US" i="1" dirty="0"/>
              <a:t>a person’s fitness level improves, he or she will need to make adjustments to the exercise program if continued improvements are desired. </a:t>
            </a:r>
            <a:r>
              <a:rPr lang="en-US" i="1" dirty="0" smtClean="0"/>
              <a:t>Don’t increase load more than 10% per week.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dirty="0" smtClean="0"/>
              <a:t>Describe </a:t>
            </a:r>
            <a:r>
              <a:rPr lang="en-US" b="1" dirty="0"/>
              <a:t>how </a:t>
            </a:r>
            <a:r>
              <a:rPr lang="en-US" b="1" dirty="0" smtClean="0"/>
              <a:t>you or your </a:t>
            </a:r>
            <a:r>
              <a:rPr lang="en-US" b="1" dirty="0"/>
              <a:t>client will meet the progression principle. </a:t>
            </a:r>
            <a:endParaRPr lang="en-US" b="1" dirty="0" smtClean="0"/>
          </a:p>
          <a:p>
            <a:r>
              <a:rPr lang="en-US" dirty="0" smtClean="0"/>
              <a:t>Example:  Week 1- jog 2 minutes/walk 2 minutes for total of 10 minutes, Week 2- jog 3 minutes/walk 2 minutes for a total of 10 minutes, etc…until able to jog 20 minutes without walking.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7635875" y="6238875"/>
            <a:ext cx="1050925" cy="460375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21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</a:t>
            </a:r>
            <a:r>
              <a:rPr lang="en-US" dirty="0" smtClean="0"/>
              <a:t>%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training intensity or duration of exercise should not be increased by more than 10% per week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 Mabel is able to jog 10 minutes without stopping.  </a:t>
            </a:r>
            <a:r>
              <a:rPr lang="en-US" dirty="0" smtClean="0"/>
              <a:t>By the end of this week our goal is for Mabel to be able to jog for 11 minutes without stopping.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333535"/>
              </p:ext>
            </p:extLst>
          </p:nvPr>
        </p:nvGraphicFramePr>
        <p:xfrm>
          <a:off x="920750" y="4333875"/>
          <a:ext cx="6096000" cy="192531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60705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Fitness</a:t>
                      </a:r>
                      <a:r>
                        <a:rPr lang="en-US" baseline="0" dirty="0" smtClean="0"/>
                        <a:t> L</a:t>
                      </a:r>
                      <a:r>
                        <a:rPr lang="en-US" dirty="0" smtClean="0"/>
                        <a:t>evel (jog 10 minutes)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Multiply by 10 %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 .10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amount to increase</a:t>
                      </a:r>
                      <a:r>
                        <a:rPr lang="en-US" baseline="0" dirty="0" smtClean="0"/>
                        <a:t> work load (1 minute)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 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7635875" y="6238875"/>
            <a:ext cx="1050925" cy="460375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72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i="1" dirty="0" smtClean="0"/>
              <a:t>The </a:t>
            </a:r>
            <a:r>
              <a:rPr lang="en-US" i="1" dirty="0"/>
              <a:t>principle of specificity means only those body parts, muscles or systems involved in a workout will be the ones to experience training</a:t>
            </a:r>
            <a:r>
              <a:rPr lang="en-US" i="1" dirty="0" smtClean="0"/>
              <a:t>.  If you want to improve aerobic capacity you should engage in activities that involve the cardiovascular system.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b="1" dirty="0" smtClean="0"/>
              <a:t>Determine </a:t>
            </a:r>
            <a:r>
              <a:rPr lang="en-US" b="1" dirty="0" smtClean="0"/>
              <a:t>which </a:t>
            </a:r>
            <a:r>
              <a:rPr lang="en-US" b="1" dirty="0" smtClean="0"/>
              <a:t>specific </a:t>
            </a:r>
            <a:r>
              <a:rPr lang="en-US" b="1" dirty="0"/>
              <a:t>activities you </a:t>
            </a:r>
            <a:r>
              <a:rPr lang="en-US" b="1" dirty="0" smtClean="0"/>
              <a:t>or your client will do to </a:t>
            </a:r>
            <a:r>
              <a:rPr lang="en-US" b="1" dirty="0"/>
              <a:t>meet </a:t>
            </a:r>
            <a:r>
              <a:rPr lang="en-US" b="1" dirty="0" smtClean="0"/>
              <a:t>fitness </a:t>
            </a:r>
            <a:r>
              <a:rPr lang="en-US" b="1" dirty="0"/>
              <a:t>goals. 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Example</a:t>
            </a:r>
            <a:r>
              <a:rPr lang="en-US" dirty="0" smtClean="0"/>
              <a:t>: if </a:t>
            </a:r>
            <a:r>
              <a:rPr lang="en-US" dirty="0"/>
              <a:t>a person swims four times a week to improve fitness, he or she will experience gains in cardiorespiratory (aerobic) endurance, but will not necessarily experience great flexibility benefits, needed to improve performance in yoga class.</a:t>
            </a:r>
          </a:p>
          <a:p>
            <a:endParaRPr lang="en-US" dirty="0"/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7635875" y="6238875"/>
            <a:ext cx="1050925" cy="460375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84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of Recuperation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body requires recovery periods between exercise training sessions to adapt to the exercise stress. </a:t>
            </a:r>
            <a:r>
              <a:rPr lang="en-US" dirty="0" smtClean="0"/>
              <a:t>Therefore</a:t>
            </a:r>
            <a:r>
              <a:rPr lang="en-US" dirty="0"/>
              <a:t>, a period of rest is essential for achieving maximal benefit from exercise</a:t>
            </a:r>
            <a:r>
              <a:rPr lang="en-US" dirty="0" smtClean="0"/>
              <a:t>.  </a:t>
            </a:r>
            <a:r>
              <a:rPr lang="en-US" dirty="0" smtClean="0"/>
              <a:t>Good rule of thumb:  3 days on 1 day off.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3 on 1 off shi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76" y="3130177"/>
            <a:ext cx="2540000" cy="3346823"/>
          </a:xfrm>
          <a:prstGeom prst="rect">
            <a:avLst/>
          </a:prstGeom>
        </p:spPr>
      </p:pic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7635875" y="6238875"/>
            <a:ext cx="1050925" cy="460375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07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result of failure to get enough rest between exercise training sessions</a:t>
            </a:r>
            <a:r>
              <a:rPr lang="en-US" dirty="0" smtClean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Symptoms </a:t>
            </a:r>
            <a:r>
              <a:rPr lang="en-US" dirty="0" smtClean="0"/>
              <a:t>include chronic fatigue, over use injuries, weight loss, and loss of desire to play favorite sports or work out. 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635875" y="6238875"/>
            <a:ext cx="1050925" cy="460375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40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Quizlet Flash Cards on Fitness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Scripps My SMART Goals Worksheet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Fitnessgram HFZ Charts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720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SMART Goals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FITT Principle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Overload Principle</a:t>
            </a:r>
            <a:endParaRPr lang="en-US" dirty="0" smtClean="0"/>
          </a:p>
          <a:p>
            <a:r>
              <a:rPr lang="en-US" dirty="0" smtClean="0">
                <a:hlinkClick r:id="rId5" action="ppaction://hlinksldjump"/>
              </a:rPr>
              <a:t>Progression Principle</a:t>
            </a:r>
            <a:endParaRPr lang="en-US" dirty="0" smtClean="0"/>
          </a:p>
          <a:p>
            <a:r>
              <a:rPr lang="en-US" dirty="0" smtClean="0">
                <a:hlinkClick r:id="rId6" action="ppaction://hlinksldjump"/>
              </a:rPr>
              <a:t>Specificity</a:t>
            </a:r>
            <a:endParaRPr lang="en-US" dirty="0" smtClean="0"/>
          </a:p>
          <a:p>
            <a:r>
              <a:rPr lang="en-US" dirty="0" smtClean="0">
                <a:hlinkClick r:id="rId7" action="ppaction://hlinksldjump"/>
              </a:rPr>
              <a:t>Principle of Recuperation</a:t>
            </a:r>
            <a:endParaRPr lang="en-US" dirty="0" smtClean="0"/>
          </a:p>
          <a:p>
            <a:r>
              <a:rPr lang="en-US" dirty="0" smtClean="0">
                <a:hlinkClick r:id="rId8" action="ppaction://hlinksldjump"/>
              </a:rPr>
              <a:t>Principle of Overtraining</a:t>
            </a:r>
            <a:endParaRPr lang="en-US" dirty="0" smtClean="0"/>
          </a:p>
          <a:p>
            <a:r>
              <a:rPr lang="en-US" dirty="0" smtClean="0">
                <a:hlinkClick r:id="rId9" action="ppaction://hlinksldjump"/>
              </a:rPr>
              <a:t>10% Rule</a:t>
            </a:r>
            <a:endParaRPr lang="en-US" dirty="0" smtClean="0"/>
          </a:p>
          <a:p>
            <a:r>
              <a:rPr lang="en-US" dirty="0" smtClean="0">
                <a:hlinkClick r:id="rId10" action="ppaction://hlinksldjump"/>
              </a:rPr>
              <a:t>Resources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801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i="1" dirty="0" smtClean="0"/>
              <a:t>The </a:t>
            </a:r>
            <a:r>
              <a:rPr lang="en-US" i="1" dirty="0"/>
              <a:t>goals that you establish should take into account your </a:t>
            </a:r>
            <a:r>
              <a:rPr lang="en-US" i="1" dirty="0" smtClean="0"/>
              <a:t>current </a:t>
            </a:r>
            <a:r>
              <a:rPr lang="en-US" i="1" dirty="0"/>
              <a:t>fitness levels as well as where you want your fitness levels to be. Use “SMART” criteria to set your fitness goals. 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SPECIFIC</a:t>
            </a:r>
            <a:r>
              <a:rPr lang="en-US" dirty="0">
                <a:solidFill>
                  <a:srgbClr val="800000"/>
                </a:solidFill>
              </a:rPr>
              <a:t>: </a:t>
            </a:r>
            <a:r>
              <a:rPr lang="en-US" dirty="0"/>
              <a:t>What do you want </a:t>
            </a:r>
            <a:r>
              <a:rPr lang="en-US" dirty="0" smtClean="0"/>
              <a:t>to </a:t>
            </a:r>
            <a:r>
              <a:rPr lang="en-US" dirty="0"/>
              <a:t>achieve? How will </a:t>
            </a:r>
            <a:r>
              <a:rPr lang="en-US" dirty="0" smtClean="0"/>
              <a:t>you </a:t>
            </a:r>
            <a:r>
              <a:rPr lang="en-US" dirty="0"/>
              <a:t>achieve it? Why is it </a:t>
            </a:r>
            <a:r>
              <a:rPr lang="en-US" dirty="0" smtClean="0"/>
              <a:t>important? </a:t>
            </a:r>
            <a:endParaRPr lang="en-US" dirty="0"/>
          </a:p>
          <a:p>
            <a:r>
              <a:rPr lang="en-US" dirty="0" smtClean="0">
                <a:solidFill>
                  <a:srgbClr val="800000"/>
                </a:solidFill>
              </a:rPr>
              <a:t>MEASURABLE</a:t>
            </a:r>
            <a:r>
              <a:rPr lang="en-US" dirty="0">
                <a:solidFill>
                  <a:srgbClr val="800000"/>
                </a:solidFill>
              </a:rPr>
              <a:t>: </a:t>
            </a:r>
            <a:r>
              <a:rPr lang="en-US" dirty="0"/>
              <a:t>Establish how to measure </a:t>
            </a:r>
            <a:r>
              <a:rPr lang="en-US" dirty="0" smtClean="0"/>
              <a:t>success</a:t>
            </a:r>
            <a:r>
              <a:rPr lang="en-US" dirty="0"/>
              <a:t>: actual numbers target dates, or specific events. </a:t>
            </a:r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800000"/>
                </a:solidFill>
              </a:rPr>
              <a:t>ACHIEVABLE</a:t>
            </a:r>
            <a:r>
              <a:rPr lang="en-US" dirty="0"/>
              <a:t>: </a:t>
            </a:r>
            <a:r>
              <a:rPr lang="en-US" dirty="0" smtClean="0"/>
              <a:t>Your goals </a:t>
            </a:r>
            <a:r>
              <a:rPr lang="en-US" dirty="0"/>
              <a:t>should push </a:t>
            </a:r>
            <a:r>
              <a:rPr lang="en-US" dirty="0" smtClean="0"/>
              <a:t>you </a:t>
            </a:r>
            <a:r>
              <a:rPr lang="en-US" dirty="0"/>
              <a:t>past </a:t>
            </a:r>
            <a:r>
              <a:rPr lang="en-US" dirty="0" smtClean="0"/>
              <a:t>your </a:t>
            </a:r>
            <a:r>
              <a:rPr lang="en-US" dirty="0"/>
              <a:t>comfort point but should still be do-able. 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RELEVANT </a:t>
            </a:r>
            <a:r>
              <a:rPr lang="en-US" dirty="0">
                <a:solidFill>
                  <a:srgbClr val="800000"/>
                </a:solidFill>
              </a:rPr>
              <a:t>: </a:t>
            </a:r>
            <a:r>
              <a:rPr lang="en-US" dirty="0"/>
              <a:t>Your </a:t>
            </a:r>
            <a:r>
              <a:rPr lang="en-US" dirty="0" smtClean="0"/>
              <a:t>goals </a:t>
            </a:r>
            <a:r>
              <a:rPr lang="en-US" dirty="0"/>
              <a:t>should be important </a:t>
            </a:r>
            <a:r>
              <a:rPr lang="en-US" dirty="0" smtClean="0"/>
              <a:t>and </a:t>
            </a:r>
            <a:r>
              <a:rPr lang="en-US" dirty="0"/>
              <a:t>the outcome should impact </a:t>
            </a:r>
            <a:r>
              <a:rPr lang="en-US" dirty="0" smtClean="0"/>
              <a:t>your </a:t>
            </a:r>
            <a:r>
              <a:rPr lang="en-US" dirty="0"/>
              <a:t>life. 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TIMELY</a:t>
            </a:r>
            <a:r>
              <a:rPr lang="en-US" dirty="0">
                <a:solidFill>
                  <a:srgbClr val="800000"/>
                </a:solidFill>
              </a:rPr>
              <a:t>: </a:t>
            </a:r>
            <a:r>
              <a:rPr lang="en-US" dirty="0" smtClean="0"/>
              <a:t>Your  goals </a:t>
            </a:r>
            <a:r>
              <a:rPr lang="en-US" dirty="0"/>
              <a:t>should have a time element established. This helps keep </a:t>
            </a:r>
            <a:r>
              <a:rPr lang="en-US" dirty="0" smtClean="0"/>
              <a:t>you </a:t>
            </a:r>
            <a:r>
              <a:rPr lang="en-US" dirty="0"/>
              <a:t>client on track. </a:t>
            </a: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635875" y="6238875"/>
            <a:ext cx="1050925" cy="460375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91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Specific and Measurable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</a:t>
            </a:r>
            <a:r>
              <a:rPr lang="en-US" dirty="0"/>
              <a:t>your goals specific and measurable. You need a way to determine </a:t>
            </a:r>
            <a:r>
              <a:rPr lang="en-US" dirty="0" smtClean="0"/>
              <a:t>if goal has been met.</a:t>
            </a:r>
          </a:p>
          <a:p>
            <a:r>
              <a:rPr lang="en-US" dirty="0" smtClean="0"/>
              <a:t> Avoid unfocused </a:t>
            </a:r>
            <a:r>
              <a:rPr lang="en-US" dirty="0"/>
              <a:t>goals, such as, "I want to lose weight by spring break</a:t>
            </a:r>
            <a:r>
              <a:rPr lang="en-US" dirty="0" smtClean="0"/>
              <a:t>.” Or, “ </a:t>
            </a: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lose weight I </a:t>
            </a:r>
            <a:r>
              <a:rPr lang="en-US" dirty="0" smtClean="0"/>
              <a:t>plan to </a:t>
            </a:r>
            <a:r>
              <a:rPr lang="en-US" dirty="0"/>
              <a:t>eat healthy and exercise </a:t>
            </a:r>
            <a:r>
              <a:rPr lang="en-US" dirty="0" smtClean="0"/>
              <a:t>regularly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stablish </a:t>
            </a:r>
            <a:r>
              <a:rPr lang="en-US" dirty="0"/>
              <a:t>focused goals instead: "I want to lose 15 pounds by spring break</a:t>
            </a:r>
            <a:r>
              <a:rPr lang="en-US" dirty="0" smtClean="0"/>
              <a:t>.” Or, “I </a:t>
            </a:r>
            <a:r>
              <a:rPr lang="en-US" dirty="0"/>
              <a:t>will exercise 3 times a week for at least 20 minutes and follow the healthy eating plan outlined by my dietitian. With these changes I should lose 1.5 pounds a week for 10 weeks."</a:t>
            </a: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635875" y="5826125"/>
            <a:ext cx="1050925" cy="460375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8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Realistic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is </a:t>
            </a:r>
            <a:r>
              <a:rPr lang="en-US" dirty="0" smtClean="0"/>
              <a:t>the </a:t>
            </a:r>
            <a:r>
              <a:rPr lang="en-US" dirty="0"/>
              <a:t>most important rule in goal setting--set goals that you can reach. Consider your current fitness level, consult with your </a:t>
            </a:r>
            <a:r>
              <a:rPr lang="en-US" dirty="0" smtClean="0"/>
              <a:t>teacher, </a:t>
            </a:r>
            <a:r>
              <a:rPr lang="en-US" dirty="0"/>
              <a:t>and write down goals you know you can </a:t>
            </a:r>
            <a:r>
              <a:rPr lang="en-US" dirty="0" smtClean="0"/>
              <a:t>achieve. </a:t>
            </a:r>
            <a:r>
              <a:rPr lang="en-US" dirty="0"/>
              <a:t>S</a:t>
            </a:r>
            <a:r>
              <a:rPr lang="en-US" dirty="0" smtClean="0"/>
              <a:t>etting </a:t>
            </a:r>
            <a:r>
              <a:rPr lang="en-US" dirty="0"/>
              <a:t>goals that are unachievable </a:t>
            </a:r>
            <a:r>
              <a:rPr lang="en-US" dirty="0" smtClean="0"/>
              <a:t>are </a:t>
            </a:r>
            <a:r>
              <a:rPr lang="en-US" dirty="0"/>
              <a:t>likely to frustrate you and may result in </a:t>
            </a:r>
            <a:r>
              <a:rPr lang="en-US" dirty="0" smtClean="0"/>
              <a:t>giving </a:t>
            </a:r>
            <a:r>
              <a:rPr lang="en-US" dirty="0"/>
              <a:t>up on your </a:t>
            </a:r>
            <a:r>
              <a:rPr lang="en-US" dirty="0" smtClean="0"/>
              <a:t>program</a:t>
            </a:r>
            <a:r>
              <a:rPr lang="en-US" dirty="0"/>
              <a:t>.</a:t>
            </a:r>
            <a:endParaRPr lang="en-US" dirty="0"/>
          </a:p>
          <a:p>
            <a:r>
              <a:rPr lang="en-US" dirty="0" smtClean="0"/>
              <a:t>Establish </a:t>
            </a:r>
            <a:r>
              <a:rPr lang="en-US" dirty="0"/>
              <a:t>short-term goals first. Reaching short-term fitness goals will motivate you to </a:t>
            </a:r>
            <a:r>
              <a:rPr lang="en-US" dirty="0" smtClean="0"/>
              <a:t>continue </a:t>
            </a:r>
            <a:r>
              <a:rPr lang="en-US" dirty="0" smtClean="0"/>
              <a:t>exercising.</a:t>
            </a:r>
          </a:p>
          <a:p>
            <a:r>
              <a:rPr lang="en-US" dirty="0"/>
              <a:t>A</a:t>
            </a:r>
            <a:r>
              <a:rPr lang="en-US" dirty="0" smtClean="0"/>
              <a:t>fter </a:t>
            </a:r>
            <a:r>
              <a:rPr lang="en-US" dirty="0"/>
              <a:t>you reach a short-term goal, pat yourself on the back, and then establish a new one.</a:t>
            </a: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239000" y="5746748"/>
            <a:ext cx="1050925" cy="476251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90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Long Term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dirty="0"/>
              <a:t>realistic long-term goals. When setting your long-term goals, take into </a:t>
            </a:r>
            <a:r>
              <a:rPr lang="en-US" dirty="0" smtClean="0"/>
              <a:t>account </a:t>
            </a:r>
            <a:r>
              <a:rPr lang="en-US" dirty="0"/>
              <a:t>your physical limitations and </a:t>
            </a:r>
            <a:r>
              <a:rPr lang="en-US" dirty="0" smtClean="0"/>
              <a:t>any </a:t>
            </a:r>
            <a:r>
              <a:rPr lang="en-US" dirty="0"/>
              <a:t>hereditary </a:t>
            </a:r>
            <a:r>
              <a:rPr lang="en-US" dirty="0" smtClean="0"/>
              <a:t>factors </a:t>
            </a:r>
            <a:r>
              <a:rPr lang="en-US" dirty="0"/>
              <a:t>that may affect your fitness limits. </a:t>
            </a:r>
            <a:r>
              <a:rPr lang="en-US" dirty="0" smtClean="0"/>
              <a:t>Set </a:t>
            </a:r>
            <a:r>
              <a:rPr lang="en-US" dirty="0"/>
              <a:t>goals that are realistic for you and not based on performance scores of other people.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stablish </a:t>
            </a:r>
            <a:r>
              <a:rPr lang="en-US" dirty="0"/>
              <a:t>lifetime maintenance goals. In addition to short-term and long-term goals, consider establishing a fitness maintenance goal. </a:t>
            </a:r>
            <a:r>
              <a:rPr lang="en-US" dirty="0" smtClean="0"/>
              <a:t>The </a:t>
            </a:r>
            <a:r>
              <a:rPr lang="en-US" dirty="0"/>
              <a:t>purpose of this goal will be to maintain your new fitness level by remaining physically active.</a:t>
            </a:r>
          </a:p>
        </p:txBody>
      </p:sp>
    </p:spTree>
    <p:extLst>
      <p:ext uri="{BB962C8B-B14F-4D97-AF65-F5344CB8AC3E}">
        <p14:creationId xmlns:p14="http://schemas.microsoft.com/office/powerpoint/2010/main" val="3241161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Goal Time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Establish </a:t>
            </a:r>
            <a:r>
              <a:rPr lang="en-US" dirty="0"/>
              <a:t>a time </a:t>
            </a:r>
            <a:r>
              <a:rPr lang="en-US" dirty="0" smtClean="0"/>
              <a:t>frame: setting </a:t>
            </a:r>
            <a:r>
              <a:rPr lang="en-US" dirty="0"/>
              <a:t>a date for reaching the goal will help you stay focused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example:  By January 15 I will be able to complete 7 perfect push ups.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/>
              <a:t>a reward system. Reaching a goal is an accomplishment that you should acknowledge with a reward that is meaningful to you.</a:t>
            </a: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7381875" y="5778500"/>
            <a:ext cx="1050925" cy="460375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78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FITT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FITT PRINCIPLE </a:t>
            </a:r>
            <a:endParaRPr lang="en-US" dirty="0"/>
          </a:p>
          <a:p>
            <a:r>
              <a:rPr lang="en-US" dirty="0">
                <a:solidFill>
                  <a:srgbClr val="800000"/>
                </a:solidFill>
              </a:rPr>
              <a:t>F = Frequency. </a:t>
            </a:r>
            <a:r>
              <a:rPr lang="en-US" dirty="0"/>
              <a:t> Describes how often activity takes place in a </a:t>
            </a:r>
            <a:r>
              <a:rPr lang="en-US" dirty="0" smtClean="0"/>
              <a:t>week (ex: Mon-Wed-Fri). </a:t>
            </a:r>
            <a:endParaRPr lang="en-US" dirty="0"/>
          </a:p>
          <a:p>
            <a:r>
              <a:rPr lang="en-US" dirty="0">
                <a:solidFill>
                  <a:srgbClr val="800000"/>
                </a:solidFill>
              </a:rPr>
              <a:t>I = Intensity. </a:t>
            </a:r>
            <a:r>
              <a:rPr lang="en-US" dirty="0"/>
              <a:t>Describes how vigorous </a:t>
            </a:r>
            <a:r>
              <a:rPr lang="en-US" dirty="0" smtClean="0"/>
              <a:t>you are </a:t>
            </a:r>
            <a:r>
              <a:rPr lang="en-US" dirty="0" smtClean="0"/>
              <a:t>engaged </a:t>
            </a:r>
            <a:r>
              <a:rPr lang="en-US" dirty="0"/>
              <a:t>in </a:t>
            </a:r>
            <a:r>
              <a:rPr lang="en-US" dirty="0" smtClean="0"/>
              <a:t>activity (ex: moderate or vigorous). </a:t>
            </a:r>
            <a:endParaRPr lang="en-US" dirty="0"/>
          </a:p>
          <a:p>
            <a:r>
              <a:rPr lang="en-US" dirty="0">
                <a:solidFill>
                  <a:srgbClr val="800000"/>
                </a:solidFill>
              </a:rPr>
              <a:t>T = Type. </a:t>
            </a:r>
            <a:r>
              <a:rPr lang="en-US" dirty="0"/>
              <a:t>Describes the specific activity </a:t>
            </a:r>
            <a:r>
              <a:rPr lang="en-US" dirty="0" smtClean="0"/>
              <a:t>selected (ex: </a:t>
            </a:r>
            <a:r>
              <a:rPr lang="en-US" dirty="0" err="1" smtClean="0"/>
              <a:t>Zumba</a:t>
            </a:r>
            <a:r>
              <a:rPr lang="en-US" dirty="0" smtClean="0"/>
              <a:t> or Lacrosse). </a:t>
            </a:r>
            <a:endParaRPr lang="en-US" dirty="0"/>
          </a:p>
          <a:p>
            <a:r>
              <a:rPr lang="en-US" dirty="0">
                <a:solidFill>
                  <a:srgbClr val="800000"/>
                </a:solidFill>
              </a:rPr>
              <a:t>T = Time. </a:t>
            </a:r>
            <a:r>
              <a:rPr lang="en-US" dirty="0"/>
              <a:t>Describes how long the participant is engaged in </a:t>
            </a:r>
            <a:r>
              <a:rPr lang="en-US" dirty="0" smtClean="0"/>
              <a:t>activity (ex: 30 min cardio, 20 min weights, 10 min stretching).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7635875" y="6008687"/>
            <a:ext cx="1050925" cy="460375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59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To improve </a:t>
            </a:r>
            <a:r>
              <a:rPr lang="en-US" i="1" dirty="0"/>
              <a:t>physical fitness, the body or the specific muscle </a:t>
            </a:r>
            <a:r>
              <a:rPr lang="en-US" i="1" dirty="0" smtClean="0"/>
              <a:t>groups used </a:t>
            </a:r>
            <a:r>
              <a:rPr lang="en-US" i="1" dirty="0"/>
              <a:t>during exercise must be </a:t>
            </a:r>
            <a:r>
              <a:rPr lang="en-US" i="1" dirty="0" smtClean="0"/>
              <a:t>stressed. 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Describe </a:t>
            </a:r>
            <a:r>
              <a:rPr lang="en-US" b="1" dirty="0"/>
              <a:t>how </a:t>
            </a:r>
            <a:r>
              <a:rPr lang="en-US" b="1" dirty="0" smtClean="0"/>
              <a:t>you or your client will </a:t>
            </a:r>
            <a:r>
              <a:rPr lang="en-US" b="1" dirty="0"/>
              <a:t>meet the Overload Principle</a:t>
            </a:r>
            <a:r>
              <a:rPr lang="en-US" b="1" dirty="0" smtClean="0"/>
              <a:t>.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marL="0" indent="0">
              <a:buNone/>
            </a:pPr>
            <a:r>
              <a:rPr lang="en-US" dirty="0" smtClean="0"/>
              <a:t>Cardio – jog a little farther without walking.</a:t>
            </a:r>
          </a:p>
          <a:p>
            <a:pPr marL="0" indent="0">
              <a:buNone/>
            </a:pPr>
            <a:r>
              <a:rPr lang="en-US" dirty="0" smtClean="0"/>
              <a:t>Push ups – lower your body a little more and/or do more push ups.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7635875" y="6238875"/>
            <a:ext cx="1050925" cy="460375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17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1443</TotalTime>
  <Words>1024</Words>
  <Application>Microsoft Macintosh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Personal Trainer Cheat Sheet</vt:lpstr>
      <vt:lpstr>Table of Contents </vt:lpstr>
      <vt:lpstr>SMART Goals</vt:lpstr>
      <vt:lpstr>Example: Specific and Measurable Goals</vt:lpstr>
      <vt:lpstr>Example: Realistic Goals</vt:lpstr>
      <vt:lpstr>Example:  Long Term Goals</vt:lpstr>
      <vt:lpstr>Example:  Goal Time Frame</vt:lpstr>
      <vt:lpstr>FITT Principle</vt:lpstr>
      <vt:lpstr>Overload</vt:lpstr>
      <vt:lpstr>Progression</vt:lpstr>
      <vt:lpstr>10 % Rule</vt:lpstr>
      <vt:lpstr>Specificity</vt:lpstr>
      <vt:lpstr>Principle of Recuperation</vt:lpstr>
      <vt:lpstr>Overtraining</vt:lpstr>
      <vt:lpstr>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Trainer Cheat Sheet</dc:title>
  <dc:creator>KIMBERLY BUTLER</dc:creator>
  <cp:lastModifiedBy>KIMBERLY BUTLER</cp:lastModifiedBy>
  <cp:revision>15</cp:revision>
  <dcterms:created xsi:type="dcterms:W3CDTF">2013-05-09T02:32:32Z</dcterms:created>
  <dcterms:modified xsi:type="dcterms:W3CDTF">2013-07-16T16:50:28Z</dcterms:modified>
</cp:coreProperties>
</file>